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265" r:id="rId3"/>
    <p:sldId id="268" r:id="rId4"/>
    <p:sldId id="261" r:id="rId5"/>
    <p:sldId id="272" r:id="rId6"/>
    <p:sldId id="270" r:id="rId7"/>
    <p:sldId id="271" r:id="rId8"/>
    <p:sldId id="273" r:id="rId9"/>
    <p:sldId id="256" r:id="rId10"/>
    <p:sldId id="257" r:id="rId11"/>
    <p:sldId id="263" r:id="rId12"/>
    <p:sldId id="266" r:id="rId13"/>
    <p:sldId id="262" r:id="rId14"/>
    <p:sldId id="258" r:id="rId15"/>
    <p:sldId id="276" r:id="rId16"/>
    <p:sldId id="259" r:id="rId17"/>
    <p:sldId id="277" r:id="rId18"/>
    <p:sldId id="260" r:id="rId19"/>
    <p:sldId id="278" r:id="rId20"/>
    <p:sldId id="269" r:id="rId21"/>
    <p:sldId id="267" r:id="rId22"/>
    <p:sldId id="279" r:id="rId23"/>
    <p:sldId id="281" r:id="rId24"/>
  </p:sldIdLst>
  <p:sldSz cx="9144000" cy="6858000" type="screen4x3"/>
  <p:notesSz cx="7053263" cy="93567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559" autoAdjust="0"/>
  </p:normalViewPr>
  <p:slideViewPr>
    <p:cSldViewPr>
      <p:cViewPr varScale="1">
        <p:scale>
          <a:sx n="71" d="100"/>
          <a:sy n="71" d="100"/>
        </p:scale>
        <p:origin x="-1138" y="-67"/>
      </p:cViewPr>
      <p:guideLst>
        <p:guide orient="horz" pos="2160"/>
        <p:guide pos="2880"/>
      </p:guideLst>
    </p:cSldViewPr>
  </p:slideViewPr>
  <p:notesTextViewPr>
    <p:cViewPr>
      <p:scale>
        <a:sx n="1" d="1"/>
        <a:sy n="1" d="1"/>
      </p:scale>
      <p:origin x="0" y="0"/>
    </p:cViewPr>
  </p:notesTextViewPr>
  <p:sorterViewPr>
    <p:cViewPr>
      <p:scale>
        <a:sx n="200" d="100"/>
        <a:sy n="200" d="100"/>
      </p:scale>
      <p:origin x="0" y="2279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281867-E9F4-45FA-ACCA-E1B8EE838FB0}"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366B8F9F-45D7-4AC0-AA37-322FC8DFA142}">
      <dgm:prSet phldrT="[Text]" custT="1"/>
      <dgm:spPr>
        <a:solidFill>
          <a:schemeClr val="accent4"/>
        </a:solidFill>
      </dgm:spPr>
      <dgm:t>
        <a:bodyPr/>
        <a:lstStyle/>
        <a:p>
          <a:pPr>
            <a:lnSpc>
              <a:spcPct val="90000"/>
            </a:lnSpc>
            <a:spcAft>
              <a:spcPct val="35000"/>
            </a:spcAft>
          </a:pPr>
          <a:endParaRPr lang="en-US" sz="1200" dirty="0"/>
        </a:p>
      </dgm:t>
    </dgm:pt>
    <dgm:pt modelId="{ED355907-7525-4ACC-BD31-4FFEC968DC03}" type="parTrans" cxnId="{19D5B141-934D-4161-ADAE-C83F9B77A592}">
      <dgm:prSet/>
      <dgm:spPr/>
      <dgm:t>
        <a:bodyPr/>
        <a:lstStyle/>
        <a:p>
          <a:endParaRPr lang="en-US"/>
        </a:p>
      </dgm:t>
    </dgm:pt>
    <dgm:pt modelId="{300DF7E3-B13D-4523-A285-83A2191C2D27}" type="sibTrans" cxnId="{19D5B141-934D-4161-ADAE-C83F9B77A592}">
      <dgm:prSet/>
      <dgm:spPr/>
      <dgm:t>
        <a:bodyPr/>
        <a:lstStyle/>
        <a:p>
          <a:endParaRPr lang="en-US"/>
        </a:p>
      </dgm:t>
    </dgm:pt>
    <dgm:pt modelId="{BE76CF00-85AB-497F-B113-8DE0E8ECCCE2}">
      <dgm:prSet phldrT="[Text]" custT="1"/>
      <dgm:spPr>
        <a:solidFill>
          <a:schemeClr val="bg2">
            <a:lumMod val="50000"/>
          </a:schemeClr>
        </a:solidFill>
      </dgm:spPr>
      <dgm:t>
        <a:bodyPr/>
        <a:lstStyle/>
        <a:p>
          <a:pPr algn="ctr">
            <a:lnSpc>
              <a:spcPct val="90000"/>
            </a:lnSpc>
            <a:spcAft>
              <a:spcPct val="35000"/>
            </a:spcAft>
          </a:pPr>
          <a:endParaRPr lang="en-US" sz="1200" b="0" dirty="0" smtClean="0"/>
        </a:p>
      </dgm:t>
    </dgm:pt>
    <dgm:pt modelId="{57C28E70-69D9-4413-9EB1-8B326E31146F}" type="parTrans" cxnId="{9BBF50BA-7421-4615-972E-D00A6460B53F}">
      <dgm:prSet/>
      <dgm:spPr/>
      <dgm:t>
        <a:bodyPr/>
        <a:lstStyle/>
        <a:p>
          <a:endParaRPr lang="en-US"/>
        </a:p>
      </dgm:t>
    </dgm:pt>
    <dgm:pt modelId="{B811AF63-3D6F-426A-8757-8325CE32DC78}" type="sibTrans" cxnId="{9BBF50BA-7421-4615-972E-D00A6460B53F}">
      <dgm:prSet/>
      <dgm:spPr/>
      <dgm:t>
        <a:bodyPr/>
        <a:lstStyle/>
        <a:p>
          <a:endParaRPr lang="en-US"/>
        </a:p>
      </dgm:t>
    </dgm:pt>
    <dgm:pt modelId="{20468A28-DA97-4649-84AF-549841E3BE69}">
      <dgm:prSet phldrT="[Text]" custT="1"/>
      <dgm:spPr/>
      <dgm:t>
        <a:bodyPr/>
        <a:lstStyle/>
        <a:p>
          <a:endParaRPr lang="en-US" sz="1200" dirty="0" smtClean="0"/>
        </a:p>
      </dgm:t>
    </dgm:pt>
    <dgm:pt modelId="{D871D9DD-DB1F-4B8C-909F-4FC3A2A90E1B}" type="parTrans" cxnId="{8A7AC91C-B6BA-4432-A1C2-9D2B925196F4}">
      <dgm:prSet/>
      <dgm:spPr/>
      <dgm:t>
        <a:bodyPr/>
        <a:lstStyle/>
        <a:p>
          <a:endParaRPr lang="en-US"/>
        </a:p>
      </dgm:t>
    </dgm:pt>
    <dgm:pt modelId="{E4364A4B-F608-41AF-9455-08E2993ABF78}" type="sibTrans" cxnId="{8A7AC91C-B6BA-4432-A1C2-9D2B925196F4}">
      <dgm:prSet/>
      <dgm:spPr/>
      <dgm:t>
        <a:bodyPr/>
        <a:lstStyle/>
        <a:p>
          <a:endParaRPr lang="en-US"/>
        </a:p>
      </dgm:t>
    </dgm:pt>
    <dgm:pt modelId="{C40CEFCA-D98E-4996-8AD5-A5443320BCEC}">
      <dgm:prSet phldrT="[Text]" custT="1"/>
      <dgm:spPr>
        <a:solidFill>
          <a:schemeClr val="accent2"/>
        </a:solidFill>
      </dgm:spPr>
      <dgm:t>
        <a:bodyPr/>
        <a:lstStyle/>
        <a:p>
          <a:r>
            <a:rPr lang="en-US" sz="2400" b="1" u="sng" baseline="0" dirty="0" smtClean="0"/>
            <a:t>Individual </a:t>
          </a:r>
        </a:p>
      </dgm:t>
    </dgm:pt>
    <dgm:pt modelId="{6756F931-47AB-44B6-994C-DE7AFEFD99CE}" type="parTrans" cxnId="{995D6045-2374-40E8-818D-2EA76A3C69C0}">
      <dgm:prSet/>
      <dgm:spPr/>
      <dgm:t>
        <a:bodyPr/>
        <a:lstStyle/>
        <a:p>
          <a:endParaRPr lang="en-US"/>
        </a:p>
      </dgm:t>
    </dgm:pt>
    <dgm:pt modelId="{91F66627-9FBA-4CB6-A90C-6ADD575F2A28}" type="sibTrans" cxnId="{995D6045-2374-40E8-818D-2EA76A3C69C0}">
      <dgm:prSet/>
      <dgm:spPr/>
      <dgm:t>
        <a:bodyPr/>
        <a:lstStyle/>
        <a:p>
          <a:endParaRPr lang="en-US"/>
        </a:p>
      </dgm:t>
    </dgm:pt>
    <dgm:pt modelId="{14C21A80-9F93-4D39-A61A-01C67AC30D4E}" type="pres">
      <dgm:prSet presAssocID="{A6281867-E9F4-45FA-ACCA-E1B8EE838FB0}" presName="Name0" presStyleCnt="0">
        <dgm:presLayoutVars>
          <dgm:chMax val="7"/>
          <dgm:resizeHandles val="exact"/>
        </dgm:presLayoutVars>
      </dgm:prSet>
      <dgm:spPr/>
      <dgm:t>
        <a:bodyPr/>
        <a:lstStyle/>
        <a:p>
          <a:endParaRPr lang="en-US"/>
        </a:p>
      </dgm:t>
    </dgm:pt>
    <dgm:pt modelId="{3371221C-C0E8-4FF2-8FEA-494B40D7C0E1}" type="pres">
      <dgm:prSet presAssocID="{A6281867-E9F4-45FA-ACCA-E1B8EE838FB0}" presName="comp1" presStyleCnt="0"/>
      <dgm:spPr/>
    </dgm:pt>
    <dgm:pt modelId="{19B201E8-AA0B-4D6C-B296-30D0BB452BC3}" type="pres">
      <dgm:prSet presAssocID="{A6281867-E9F4-45FA-ACCA-E1B8EE838FB0}" presName="circle1" presStyleLbl="node1" presStyleIdx="0" presStyleCnt="4" custScaleX="92593" custScaleY="93778" custLinFactNeighborY="1235"/>
      <dgm:spPr/>
      <dgm:t>
        <a:bodyPr/>
        <a:lstStyle/>
        <a:p>
          <a:endParaRPr lang="en-US"/>
        </a:p>
      </dgm:t>
    </dgm:pt>
    <dgm:pt modelId="{422F6D56-3E97-4EE2-BB4D-FA2AF99427F7}" type="pres">
      <dgm:prSet presAssocID="{A6281867-E9F4-45FA-ACCA-E1B8EE838FB0}" presName="c1text" presStyleLbl="node1" presStyleIdx="0" presStyleCnt="4">
        <dgm:presLayoutVars>
          <dgm:bulletEnabled val="1"/>
        </dgm:presLayoutVars>
      </dgm:prSet>
      <dgm:spPr/>
      <dgm:t>
        <a:bodyPr/>
        <a:lstStyle/>
        <a:p>
          <a:endParaRPr lang="en-US"/>
        </a:p>
      </dgm:t>
    </dgm:pt>
    <dgm:pt modelId="{B393AAC9-5A89-4C0A-BF38-DF4EB224DC04}" type="pres">
      <dgm:prSet presAssocID="{A6281867-E9F4-45FA-ACCA-E1B8EE838FB0}" presName="comp2" presStyleCnt="0"/>
      <dgm:spPr/>
    </dgm:pt>
    <dgm:pt modelId="{20BFD697-A682-4181-8F04-437DC798674C}" type="pres">
      <dgm:prSet presAssocID="{A6281867-E9F4-45FA-ACCA-E1B8EE838FB0}" presName="circle2" presStyleLbl="node1" presStyleIdx="1" presStyleCnt="4" custScaleX="97222" custScaleY="94444" custLinFactNeighborY="4754"/>
      <dgm:spPr/>
      <dgm:t>
        <a:bodyPr/>
        <a:lstStyle/>
        <a:p>
          <a:endParaRPr lang="en-US"/>
        </a:p>
      </dgm:t>
    </dgm:pt>
    <dgm:pt modelId="{13902DBE-9885-4CA1-9A89-040955276456}" type="pres">
      <dgm:prSet presAssocID="{A6281867-E9F4-45FA-ACCA-E1B8EE838FB0}" presName="c2text" presStyleLbl="node1" presStyleIdx="1" presStyleCnt="4">
        <dgm:presLayoutVars>
          <dgm:bulletEnabled val="1"/>
        </dgm:presLayoutVars>
      </dgm:prSet>
      <dgm:spPr/>
      <dgm:t>
        <a:bodyPr/>
        <a:lstStyle/>
        <a:p>
          <a:endParaRPr lang="en-US"/>
        </a:p>
      </dgm:t>
    </dgm:pt>
    <dgm:pt modelId="{B2FC4E75-D96D-41BC-8EA3-A0E5505470DD}" type="pres">
      <dgm:prSet presAssocID="{A6281867-E9F4-45FA-ACCA-E1B8EE838FB0}" presName="comp3" presStyleCnt="0"/>
      <dgm:spPr/>
    </dgm:pt>
    <dgm:pt modelId="{7A06BC33-07B1-4013-94C6-E47CC940323C}" type="pres">
      <dgm:prSet presAssocID="{A6281867-E9F4-45FA-ACCA-E1B8EE838FB0}" presName="circle3" presStyleLbl="node1" presStyleIdx="2" presStyleCnt="4" custScaleX="80247" custScaleY="83540" custLinFactNeighborY="16461"/>
      <dgm:spPr/>
      <dgm:t>
        <a:bodyPr/>
        <a:lstStyle/>
        <a:p>
          <a:endParaRPr lang="en-US"/>
        </a:p>
      </dgm:t>
    </dgm:pt>
    <dgm:pt modelId="{40D5C3B2-153C-4D95-9E2A-37118A086E6B}" type="pres">
      <dgm:prSet presAssocID="{A6281867-E9F4-45FA-ACCA-E1B8EE838FB0}" presName="c3text" presStyleLbl="node1" presStyleIdx="2" presStyleCnt="4">
        <dgm:presLayoutVars>
          <dgm:bulletEnabled val="1"/>
        </dgm:presLayoutVars>
      </dgm:prSet>
      <dgm:spPr/>
      <dgm:t>
        <a:bodyPr/>
        <a:lstStyle/>
        <a:p>
          <a:endParaRPr lang="en-US"/>
        </a:p>
      </dgm:t>
    </dgm:pt>
    <dgm:pt modelId="{B7D784A8-A1CB-4860-BAFF-5BC74FF4CF7E}" type="pres">
      <dgm:prSet presAssocID="{A6281867-E9F4-45FA-ACCA-E1B8EE838FB0}" presName="comp4" presStyleCnt="0"/>
      <dgm:spPr/>
    </dgm:pt>
    <dgm:pt modelId="{BB59866C-5673-4746-91D0-32A517ACAFC1}" type="pres">
      <dgm:prSet presAssocID="{A6281867-E9F4-45FA-ACCA-E1B8EE838FB0}" presName="circle4" presStyleLbl="node1" presStyleIdx="3" presStyleCnt="4" custScaleX="105114" custScaleY="75309" custLinFactNeighborX="0" custLinFactNeighborY="12061"/>
      <dgm:spPr/>
      <dgm:t>
        <a:bodyPr/>
        <a:lstStyle/>
        <a:p>
          <a:endParaRPr lang="en-US"/>
        </a:p>
      </dgm:t>
    </dgm:pt>
    <dgm:pt modelId="{A34A95A4-4D8D-4869-81EB-2CF46AC280E2}" type="pres">
      <dgm:prSet presAssocID="{A6281867-E9F4-45FA-ACCA-E1B8EE838FB0}" presName="c4text" presStyleLbl="node1" presStyleIdx="3" presStyleCnt="4">
        <dgm:presLayoutVars>
          <dgm:bulletEnabled val="1"/>
        </dgm:presLayoutVars>
      </dgm:prSet>
      <dgm:spPr/>
      <dgm:t>
        <a:bodyPr/>
        <a:lstStyle/>
        <a:p>
          <a:endParaRPr lang="en-US"/>
        </a:p>
      </dgm:t>
    </dgm:pt>
  </dgm:ptLst>
  <dgm:cxnLst>
    <dgm:cxn modelId="{213C2FA3-E420-4F16-A83D-78F200540FDC}" type="presOf" srcId="{BE76CF00-85AB-497F-B113-8DE0E8ECCCE2}" destId="{20BFD697-A682-4181-8F04-437DC798674C}" srcOrd="0" destOrd="0" presId="urn:microsoft.com/office/officeart/2005/8/layout/venn2"/>
    <dgm:cxn modelId="{A2A7F8E1-A009-45E5-A7FD-32C7170D3C95}" type="presOf" srcId="{C40CEFCA-D98E-4996-8AD5-A5443320BCEC}" destId="{BB59866C-5673-4746-91D0-32A517ACAFC1}" srcOrd="0" destOrd="0" presId="urn:microsoft.com/office/officeart/2005/8/layout/venn2"/>
    <dgm:cxn modelId="{0A26F95A-C681-4BC6-840E-8495FD202B0B}" type="presOf" srcId="{A6281867-E9F4-45FA-ACCA-E1B8EE838FB0}" destId="{14C21A80-9F93-4D39-A61A-01C67AC30D4E}" srcOrd="0" destOrd="0" presId="urn:microsoft.com/office/officeart/2005/8/layout/venn2"/>
    <dgm:cxn modelId="{0F03E0DC-43D9-4B72-AADD-381E6F3134A9}" type="presOf" srcId="{20468A28-DA97-4649-84AF-549841E3BE69}" destId="{40D5C3B2-153C-4D95-9E2A-37118A086E6B}" srcOrd="1" destOrd="0" presId="urn:microsoft.com/office/officeart/2005/8/layout/venn2"/>
    <dgm:cxn modelId="{A74E09C1-BF93-4299-92E2-410C565E3C59}" type="presOf" srcId="{366B8F9F-45D7-4AC0-AA37-322FC8DFA142}" destId="{19B201E8-AA0B-4D6C-B296-30D0BB452BC3}" srcOrd="0" destOrd="0" presId="urn:microsoft.com/office/officeart/2005/8/layout/venn2"/>
    <dgm:cxn modelId="{995D6045-2374-40E8-818D-2EA76A3C69C0}" srcId="{A6281867-E9F4-45FA-ACCA-E1B8EE838FB0}" destId="{C40CEFCA-D98E-4996-8AD5-A5443320BCEC}" srcOrd="3" destOrd="0" parTransId="{6756F931-47AB-44B6-994C-DE7AFEFD99CE}" sibTransId="{91F66627-9FBA-4CB6-A90C-6ADD575F2A28}"/>
    <dgm:cxn modelId="{66EC3D61-D670-493C-983D-BEB84B01C3DC}" type="presOf" srcId="{20468A28-DA97-4649-84AF-549841E3BE69}" destId="{7A06BC33-07B1-4013-94C6-E47CC940323C}" srcOrd="0" destOrd="0" presId="urn:microsoft.com/office/officeart/2005/8/layout/venn2"/>
    <dgm:cxn modelId="{19D5B141-934D-4161-ADAE-C83F9B77A592}" srcId="{A6281867-E9F4-45FA-ACCA-E1B8EE838FB0}" destId="{366B8F9F-45D7-4AC0-AA37-322FC8DFA142}" srcOrd="0" destOrd="0" parTransId="{ED355907-7525-4ACC-BD31-4FFEC968DC03}" sibTransId="{300DF7E3-B13D-4523-A285-83A2191C2D27}"/>
    <dgm:cxn modelId="{9BBF50BA-7421-4615-972E-D00A6460B53F}" srcId="{A6281867-E9F4-45FA-ACCA-E1B8EE838FB0}" destId="{BE76CF00-85AB-497F-B113-8DE0E8ECCCE2}" srcOrd="1" destOrd="0" parTransId="{57C28E70-69D9-4413-9EB1-8B326E31146F}" sibTransId="{B811AF63-3D6F-426A-8757-8325CE32DC78}"/>
    <dgm:cxn modelId="{E2D3C382-C896-4D83-AB1F-8EE15B211E58}" type="presOf" srcId="{C40CEFCA-D98E-4996-8AD5-A5443320BCEC}" destId="{A34A95A4-4D8D-4869-81EB-2CF46AC280E2}" srcOrd="1" destOrd="0" presId="urn:microsoft.com/office/officeart/2005/8/layout/venn2"/>
    <dgm:cxn modelId="{AF1048AB-840C-43E8-94F2-D951A0C17EFC}" type="presOf" srcId="{366B8F9F-45D7-4AC0-AA37-322FC8DFA142}" destId="{422F6D56-3E97-4EE2-BB4D-FA2AF99427F7}" srcOrd="1" destOrd="0" presId="urn:microsoft.com/office/officeart/2005/8/layout/venn2"/>
    <dgm:cxn modelId="{9B63AE90-1348-4BCA-8BBD-F6D45613FC9E}" type="presOf" srcId="{BE76CF00-85AB-497F-B113-8DE0E8ECCCE2}" destId="{13902DBE-9885-4CA1-9A89-040955276456}" srcOrd="1" destOrd="0" presId="urn:microsoft.com/office/officeart/2005/8/layout/venn2"/>
    <dgm:cxn modelId="{8A7AC91C-B6BA-4432-A1C2-9D2B925196F4}" srcId="{A6281867-E9F4-45FA-ACCA-E1B8EE838FB0}" destId="{20468A28-DA97-4649-84AF-549841E3BE69}" srcOrd="2" destOrd="0" parTransId="{D871D9DD-DB1F-4B8C-909F-4FC3A2A90E1B}" sibTransId="{E4364A4B-F608-41AF-9455-08E2993ABF78}"/>
    <dgm:cxn modelId="{CF4FD922-18C2-4478-81B6-D0B4DF902247}" type="presParOf" srcId="{14C21A80-9F93-4D39-A61A-01C67AC30D4E}" destId="{3371221C-C0E8-4FF2-8FEA-494B40D7C0E1}" srcOrd="0" destOrd="0" presId="urn:microsoft.com/office/officeart/2005/8/layout/venn2"/>
    <dgm:cxn modelId="{51525AE8-CABB-499C-BB96-9E04D3EFD995}" type="presParOf" srcId="{3371221C-C0E8-4FF2-8FEA-494B40D7C0E1}" destId="{19B201E8-AA0B-4D6C-B296-30D0BB452BC3}" srcOrd="0" destOrd="0" presId="urn:microsoft.com/office/officeart/2005/8/layout/venn2"/>
    <dgm:cxn modelId="{75D4A4B6-6CE4-4DB5-8C8D-688FE79BFBA7}" type="presParOf" srcId="{3371221C-C0E8-4FF2-8FEA-494B40D7C0E1}" destId="{422F6D56-3E97-4EE2-BB4D-FA2AF99427F7}" srcOrd="1" destOrd="0" presId="urn:microsoft.com/office/officeart/2005/8/layout/venn2"/>
    <dgm:cxn modelId="{5214D203-5C42-448D-A604-E9B3302D3D1B}" type="presParOf" srcId="{14C21A80-9F93-4D39-A61A-01C67AC30D4E}" destId="{B393AAC9-5A89-4C0A-BF38-DF4EB224DC04}" srcOrd="1" destOrd="0" presId="urn:microsoft.com/office/officeart/2005/8/layout/venn2"/>
    <dgm:cxn modelId="{937643B4-37D1-41B4-A365-0FE2A2BC8BC4}" type="presParOf" srcId="{B393AAC9-5A89-4C0A-BF38-DF4EB224DC04}" destId="{20BFD697-A682-4181-8F04-437DC798674C}" srcOrd="0" destOrd="0" presId="urn:microsoft.com/office/officeart/2005/8/layout/venn2"/>
    <dgm:cxn modelId="{4B667F16-5FE8-4720-8967-440A4D9D9EFD}" type="presParOf" srcId="{B393AAC9-5A89-4C0A-BF38-DF4EB224DC04}" destId="{13902DBE-9885-4CA1-9A89-040955276456}" srcOrd="1" destOrd="0" presId="urn:microsoft.com/office/officeart/2005/8/layout/venn2"/>
    <dgm:cxn modelId="{0BFE93C2-A5B3-41AB-B246-85538D13047C}" type="presParOf" srcId="{14C21A80-9F93-4D39-A61A-01C67AC30D4E}" destId="{B2FC4E75-D96D-41BC-8EA3-A0E5505470DD}" srcOrd="2" destOrd="0" presId="urn:microsoft.com/office/officeart/2005/8/layout/venn2"/>
    <dgm:cxn modelId="{104BEFEC-D580-4CE1-BA20-3EEB4999AB4E}" type="presParOf" srcId="{B2FC4E75-D96D-41BC-8EA3-A0E5505470DD}" destId="{7A06BC33-07B1-4013-94C6-E47CC940323C}" srcOrd="0" destOrd="0" presId="urn:microsoft.com/office/officeart/2005/8/layout/venn2"/>
    <dgm:cxn modelId="{43D2084C-1C8B-4AF7-8630-9A6E83F1FDE5}" type="presParOf" srcId="{B2FC4E75-D96D-41BC-8EA3-A0E5505470DD}" destId="{40D5C3B2-153C-4D95-9E2A-37118A086E6B}" srcOrd="1" destOrd="0" presId="urn:microsoft.com/office/officeart/2005/8/layout/venn2"/>
    <dgm:cxn modelId="{5801F576-3F49-489F-B476-84A8A51F0ABA}" type="presParOf" srcId="{14C21A80-9F93-4D39-A61A-01C67AC30D4E}" destId="{B7D784A8-A1CB-4860-BAFF-5BC74FF4CF7E}" srcOrd="3" destOrd="0" presId="urn:microsoft.com/office/officeart/2005/8/layout/venn2"/>
    <dgm:cxn modelId="{2C105F12-6C3E-41D1-85BC-D2881B54CB72}" type="presParOf" srcId="{B7D784A8-A1CB-4860-BAFF-5BC74FF4CF7E}" destId="{BB59866C-5673-4746-91D0-32A517ACAFC1}" srcOrd="0" destOrd="0" presId="urn:microsoft.com/office/officeart/2005/8/layout/venn2"/>
    <dgm:cxn modelId="{A51DAE77-49A4-4078-8FA7-05C260312603}" type="presParOf" srcId="{B7D784A8-A1CB-4860-BAFF-5BC74FF4CF7E}" destId="{A34A95A4-4D8D-4869-81EB-2CF46AC280E2}"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281867-E9F4-45FA-ACCA-E1B8EE838FB0}"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366B8F9F-45D7-4AC0-AA37-322FC8DFA142}">
      <dgm:prSet phldrT="[Text]" custT="1"/>
      <dgm:spPr>
        <a:solidFill>
          <a:schemeClr val="accent4"/>
        </a:solidFill>
      </dgm:spPr>
      <dgm:t>
        <a:bodyPr/>
        <a:lstStyle/>
        <a:p>
          <a:pPr>
            <a:lnSpc>
              <a:spcPct val="90000"/>
            </a:lnSpc>
            <a:spcAft>
              <a:spcPct val="35000"/>
            </a:spcAft>
          </a:pPr>
          <a:endParaRPr lang="en-US" sz="1200" dirty="0"/>
        </a:p>
      </dgm:t>
    </dgm:pt>
    <dgm:pt modelId="{ED355907-7525-4ACC-BD31-4FFEC968DC03}" type="parTrans" cxnId="{19D5B141-934D-4161-ADAE-C83F9B77A592}">
      <dgm:prSet/>
      <dgm:spPr/>
      <dgm:t>
        <a:bodyPr/>
        <a:lstStyle/>
        <a:p>
          <a:endParaRPr lang="en-US"/>
        </a:p>
      </dgm:t>
    </dgm:pt>
    <dgm:pt modelId="{300DF7E3-B13D-4523-A285-83A2191C2D27}" type="sibTrans" cxnId="{19D5B141-934D-4161-ADAE-C83F9B77A592}">
      <dgm:prSet/>
      <dgm:spPr/>
      <dgm:t>
        <a:bodyPr/>
        <a:lstStyle/>
        <a:p>
          <a:endParaRPr lang="en-US"/>
        </a:p>
      </dgm:t>
    </dgm:pt>
    <dgm:pt modelId="{BE76CF00-85AB-497F-B113-8DE0E8ECCCE2}">
      <dgm:prSet phldrT="[Text]" custT="1"/>
      <dgm:spPr>
        <a:solidFill>
          <a:schemeClr val="bg2">
            <a:lumMod val="50000"/>
          </a:schemeClr>
        </a:solidFill>
      </dgm:spPr>
      <dgm:t>
        <a:bodyPr/>
        <a:lstStyle/>
        <a:p>
          <a:pPr algn="ctr">
            <a:lnSpc>
              <a:spcPct val="90000"/>
            </a:lnSpc>
            <a:spcAft>
              <a:spcPct val="35000"/>
            </a:spcAft>
          </a:pPr>
          <a:endParaRPr lang="en-US" sz="1200" b="0" dirty="0" smtClean="0"/>
        </a:p>
      </dgm:t>
    </dgm:pt>
    <dgm:pt modelId="{57C28E70-69D9-4413-9EB1-8B326E31146F}" type="parTrans" cxnId="{9BBF50BA-7421-4615-972E-D00A6460B53F}">
      <dgm:prSet/>
      <dgm:spPr/>
      <dgm:t>
        <a:bodyPr/>
        <a:lstStyle/>
        <a:p>
          <a:endParaRPr lang="en-US"/>
        </a:p>
      </dgm:t>
    </dgm:pt>
    <dgm:pt modelId="{B811AF63-3D6F-426A-8757-8325CE32DC78}" type="sibTrans" cxnId="{9BBF50BA-7421-4615-972E-D00A6460B53F}">
      <dgm:prSet/>
      <dgm:spPr/>
      <dgm:t>
        <a:bodyPr/>
        <a:lstStyle/>
        <a:p>
          <a:endParaRPr lang="en-US"/>
        </a:p>
      </dgm:t>
    </dgm:pt>
    <dgm:pt modelId="{20468A28-DA97-4649-84AF-549841E3BE69}">
      <dgm:prSet phldrT="[Text]" custT="1"/>
      <dgm:spPr/>
      <dgm:t>
        <a:bodyPr/>
        <a:lstStyle/>
        <a:p>
          <a:endParaRPr lang="en-US" sz="1200" dirty="0" smtClean="0"/>
        </a:p>
      </dgm:t>
    </dgm:pt>
    <dgm:pt modelId="{D871D9DD-DB1F-4B8C-909F-4FC3A2A90E1B}" type="parTrans" cxnId="{8A7AC91C-B6BA-4432-A1C2-9D2B925196F4}">
      <dgm:prSet/>
      <dgm:spPr/>
      <dgm:t>
        <a:bodyPr/>
        <a:lstStyle/>
        <a:p>
          <a:endParaRPr lang="en-US"/>
        </a:p>
      </dgm:t>
    </dgm:pt>
    <dgm:pt modelId="{E4364A4B-F608-41AF-9455-08E2993ABF78}" type="sibTrans" cxnId="{8A7AC91C-B6BA-4432-A1C2-9D2B925196F4}">
      <dgm:prSet/>
      <dgm:spPr/>
      <dgm:t>
        <a:bodyPr/>
        <a:lstStyle/>
        <a:p>
          <a:endParaRPr lang="en-US"/>
        </a:p>
      </dgm:t>
    </dgm:pt>
    <dgm:pt modelId="{C40CEFCA-D98E-4996-8AD5-A5443320BCEC}">
      <dgm:prSet phldrT="[Text]" custT="1"/>
      <dgm:spPr>
        <a:solidFill>
          <a:schemeClr val="accent2"/>
        </a:solidFill>
      </dgm:spPr>
      <dgm:t>
        <a:bodyPr/>
        <a:lstStyle/>
        <a:p>
          <a:r>
            <a:rPr lang="en-US" sz="1600" b="1" u="sng" dirty="0" smtClean="0"/>
            <a:t>Individual </a:t>
          </a:r>
        </a:p>
        <a:p>
          <a:r>
            <a:rPr lang="en-US" sz="1600" dirty="0" smtClean="0"/>
            <a:t>Knowledge, attitudes, beliefs.</a:t>
          </a:r>
        </a:p>
        <a:p>
          <a:r>
            <a:rPr lang="en-US" sz="1600" dirty="0" smtClean="0"/>
            <a:t>Cognition</a:t>
          </a:r>
          <a:endParaRPr lang="en-US" sz="1600" dirty="0"/>
        </a:p>
      </dgm:t>
    </dgm:pt>
    <dgm:pt modelId="{6756F931-47AB-44B6-994C-DE7AFEFD99CE}" type="parTrans" cxnId="{995D6045-2374-40E8-818D-2EA76A3C69C0}">
      <dgm:prSet/>
      <dgm:spPr/>
      <dgm:t>
        <a:bodyPr/>
        <a:lstStyle/>
        <a:p>
          <a:endParaRPr lang="en-US"/>
        </a:p>
      </dgm:t>
    </dgm:pt>
    <dgm:pt modelId="{91F66627-9FBA-4CB6-A90C-6ADD575F2A28}" type="sibTrans" cxnId="{995D6045-2374-40E8-818D-2EA76A3C69C0}">
      <dgm:prSet/>
      <dgm:spPr/>
      <dgm:t>
        <a:bodyPr/>
        <a:lstStyle/>
        <a:p>
          <a:endParaRPr lang="en-US"/>
        </a:p>
      </dgm:t>
    </dgm:pt>
    <dgm:pt modelId="{14C21A80-9F93-4D39-A61A-01C67AC30D4E}" type="pres">
      <dgm:prSet presAssocID="{A6281867-E9F4-45FA-ACCA-E1B8EE838FB0}" presName="Name0" presStyleCnt="0">
        <dgm:presLayoutVars>
          <dgm:chMax val="7"/>
          <dgm:resizeHandles val="exact"/>
        </dgm:presLayoutVars>
      </dgm:prSet>
      <dgm:spPr/>
      <dgm:t>
        <a:bodyPr/>
        <a:lstStyle/>
        <a:p>
          <a:endParaRPr lang="en-US"/>
        </a:p>
      </dgm:t>
    </dgm:pt>
    <dgm:pt modelId="{3371221C-C0E8-4FF2-8FEA-494B40D7C0E1}" type="pres">
      <dgm:prSet presAssocID="{A6281867-E9F4-45FA-ACCA-E1B8EE838FB0}" presName="comp1" presStyleCnt="0"/>
      <dgm:spPr/>
    </dgm:pt>
    <dgm:pt modelId="{19B201E8-AA0B-4D6C-B296-30D0BB452BC3}" type="pres">
      <dgm:prSet presAssocID="{A6281867-E9F4-45FA-ACCA-E1B8EE838FB0}" presName="circle1" presStyleLbl="node1" presStyleIdx="0" presStyleCnt="4" custScaleX="92593" custScaleY="93778" custLinFactNeighborY="1235"/>
      <dgm:spPr/>
      <dgm:t>
        <a:bodyPr/>
        <a:lstStyle/>
        <a:p>
          <a:endParaRPr lang="en-US"/>
        </a:p>
      </dgm:t>
    </dgm:pt>
    <dgm:pt modelId="{422F6D56-3E97-4EE2-BB4D-FA2AF99427F7}" type="pres">
      <dgm:prSet presAssocID="{A6281867-E9F4-45FA-ACCA-E1B8EE838FB0}" presName="c1text" presStyleLbl="node1" presStyleIdx="0" presStyleCnt="4">
        <dgm:presLayoutVars>
          <dgm:bulletEnabled val="1"/>
        </dgm:presLayoutVars>
      </dgm:prSet>
      <dgm:spPr/>
      <dgm:t>
        <a:bodyPr/>
        <a:lstStyle/>
        <a:p>
          <a:endParaRPr lang="en-US"/>
        </a:p>
      </dgm:t>
    </dgm:pt>
    <dgm:pt modelId="{B393AAC9-5A89-4C0A-BF38-DF4EB224DC04}" type="pres">
      <dgm:prSet presAssocID="{A6281867-E9F4-45FA-ACCA-E1B8EE838FB0}" presName="comp2" presStyleCnt="0"/>
      <dgm:spPr/>
    </dgm:pt>
    <dgm:pt modelId="{20BFD697-A682-4181-8F04-437DC798674C}" type="pres">
      <dgm:prSet presAssocID="{A6281867-E9F4-45FA-ACCA-E1B8EE838FB0}" presName="circle2" presStyleLbl="node1" presStyleIdx="1" presStyleCnt="4" custScaleX="97222" custScaleY="94444" custLinFactNeighborY="4754"/>
      <dgm:spPr/>
      <dgm:t>
        <a:bodyPr/>
        <a:lstStyle/>
        <a:p>
          <a:endParaRPr lang="en-US"/>
        </a:p>
      </dgm:t>
    </dgm:pt>
    <dgm:pt modelId="{13902DBE-9885-4CA1-9A89-040955276456}" type="pres">
      <dgm:prSet presAssocID="{A6281867-E9F4-45FA-ACCA-E1B8EE838FB0}" presName="c2text" presStyleLbl="node1" presStyleIdx="1" presStyleCnt="4">
        <dgm:presLayoutVars>
          <dgm:bulletEnabled val="1"/>
        </dgm:presLayoutVars>
      </dgm:prSet>
      <dgm:spPr/>
      <dgm:t>
        <a:bodyPr/>
        <a:lstStyle/>
        <a:p>
          <a:endParaRPr lang="en-US"/>
        </a:p>
      </dgm:t>
    </dgm:pt>
    <dgm:pt modelId="{B2FC4E75-D96D-41BC-8EA3-A0E5505470DD}" type="pres">
      <dgm:prSet presAssocID="{A6281867-E9F4-45FA-ACCA-E1B8EE838FB0}" presName="comp3" presStyleCnt="0"/>
      <dgm:spPr/>
    </dgm:pt>
    <dgm:pt modelId="{7A06BC33-07B1-4013-94C6-E47CC940323C}" type="pres">
      <dgm:prSet presAssocID="{A6281867-E9F4-45FA-ACCA-E1B8EE838FB0}" presName="circle3" presStyleLbl="node1" presStyleIdx="2" presStyleCnt="4" custScaleX="80247" custScaleY="83540" custLinFactNeighborY="16461"/>
      <dgm:spPr/>
      <dgm:t>
        <a:bodyPr/>
        <a:lstStyle/>
        <a:p>
          <a:endParaRPr lang="en-US"/>
        </a:p>
      </dgm:t>
    </dgm:pt>
    <dgm:pt modelId="{40D5C3B2-153C-4D95-9E2A-37118A086E6B}" type="pres">
      <dgm:prSet presAssocID="{A6281867-E9F4-45FA-ACCA-E1B8EE838FB0}" presName="c3text" presStyleLbl="node1" presStyleIdx="2" presStyleCnt="4">
        <dgm:presLayoutVars>
          <dgm:bulletEnabled val="1"/>
        </dgm:presLayoutVars>
      </dgm:prSet>
      <dgm:spPr/>
      <dgm:t>
        <a:bodyPr/>
        <a:lstStyle/>
        <a:p>
          <a:endParaRPr lang="en-US"/>
        </a:p>
      </dgm:t>
    </dgm:pt>
    <dgm:pt modelId="{B7D784A8-A1CB-4860-BAFF-5BC74FF4CF7E}" type="pres">
      <dgm:prSet presAssocID="{A6281867-E9F4-45FA-ACCA-E1B8EE838FB0}" presName="comp4" presStyleCnt="0"/>
      <dgm:spPr/>
    </dgm:pt>
    <dgm:pt modelId="{BB59866C-5673-4746-91D0-32A517ACAFC1}" type="pres">
      <dgm:prSet presAssocID="{A6281867-E9F4-45FA-ACCA-E1B8EE838FB0}" presName="circle4" presStyleLbl="node1" presStyleIdx="3" presStyleCnt="4" custScaleX="77160" custScaleY="75309" custLinFactNeighborY="12346"/>
      <dgm:spPr/>
      <dgm:t>
        <a:bodyPr/>
        <a:lstStyle/>
        <a:p>
          <a:endParaRPr lang="en-US"/>
        </a:p>
      </dgm:t>
    </dgm:pt>
    <dgm:pt modelId="{A34A95A4-4D8D-4869-81EB-2CF46AC280E2}" type="pres">
      <dgm:prSet presAssocID="{A6281867-E9F4-45FA-ACCA-E1B8EE838FB0}" presName="c4text" presStyleLbl="node1" presStyleIdx="3" presStyleCnt="4">
        <dgm:presLayoutVars>
          <dgm:bulletEnabled val="1"/>
        </dgm:presLayoutVars>
      </dgm:prSet>
      <dgm:spPr/>
      <dgm:t>
        <a:bodyPr/>
        <a:lstStyle/>
        <a:p>
          <a:endParaRPr lang="en-US"/>
        </a:p>
      </dgm:t>
    </dgm:pt>
  </dgm:ptLst>
  <dgm:cxnLst>
    <dgm:cxn modelId="{AEC7AAA8-49A1-40E9-BAE2-FFCAE7904454}" type="presOf" srcId="{366B8F9F-45D7-4AC0-AA37-322FC8DFA142}" destId="{19B201E8-AA0B-4D6C-B296-30D0BB452BC3}" srcOrd="0" destOrd="0" presId="urn:microsoft.com/office/officeart/2005/8/layout/venn2"/>
    <dgm:cxn modelId="{995D6045-2374-40E8-818D-2EA76A3C69C0}" srcId="{A6281867-E9F4-45FA-ACCA-E1B8EE838FB0}" destId="{C40CEFCA-D98E-4996-8AD5-A5443320BCEC}" srcOrd="3" destOrd="0" parTransId="{6756F931-47AB-44B6-994C-DE7AFEFD99CE}" sibTransId="{91F66627-9FBA-4CB6-A90C-6ADD575F2A28}"/>
    <dgm:cxn modelId="{E064BF9C-A920-447F-91CC-28BC2D72EDBE}" type="presOf" srcId="{A6281867-E9F4-45FA-ACCA-E1B8EE838FB0}" destId="{14C21A80-9F93-4D39-A61A-01C67AC30D4E}" srcOrd="0" destOrd="0" presId="urn:microsoft.com/office/officeart/2005/8/layout/venn2"/>
    <dgm:cxn modelId="{EBABFD29-A732-414E-88D1-C686E85CFAAF}" type="presOf" srcId="{20468A28-DA97-4649-84AF-549841E3BE69}" destId="{40D5C3B2-153C-4D95-9E2A-37118A086E6B}" srcOrd="1" destOrd="0" presId="urn:microsoft.com/office/officeart/2005/8/layout/venn2"/>
    <dgm:cxn modelId="{1111BAC8-6308-47E0-A7A7-D9D8A1ABF2EB}" type="presOf" srcId="{BE76CF00-85AB-497F-B113-8DE0E8ECCCE2}" destId="{13902DBE-9885-4CA1-9A89-040955276456}" srcOrd="1" destOrd="0" presId="urn:microsoft.com/office/officeart/2005/8/layout/venn2"/>
    <dgm:cxn modelId="{19D5B141-934D-4161-ADAE-C83F9B77A592}" srcId="{A6281867-E9F4-45FA-ACCA-E1B8EE838FB0}" destId="{366B8F9F-45D7-4AC0-AA37-322FC8DFA142}" srcOrd="0" destOrd="0" parTransId="{ED355907-7525-4ACC-BD31-4FFEC968DC03}" sibTransId="{300DF7E3-B13D-4523-A285-83A2191C2D27}"/>
    <dgm:cxn modelId="{9BBF50BA-7421-4615-972E-D00A6460B53F}" srcId="{A6281867-E9F4-45FA-ACCA-E1B8EE838FB0}" destId="{BE76CF00-85AB-497F-B113-8DE0E8ECCCE2}" srcOrd="1" destOrd="0" parTransId="{57C28E70-69D9-4413-9EB1-8B326E31146F}" sibTransId="{B811AF63-3D6F-426A-8757-8325CE32DC78}"/>
    <dgm:cxn modelId="{25F890D9-C410-45E7-B385-3F069B49E927}" type="presOf" srcId="{BE76CF00-85AB-497F-B113-8DE0E8ECCCE2}" destId="{20BFD697-A682-4181-8F04-437DC798674C}" srcOrd="0" destOrd="0" presId="urn:microsoft.com/office/officeart/2005/8/layout/venn2"/>
    <dgm:cxn modelId="{361DC28A-CB62-41EA-8E11-BC8E337A50EB}" type="presOf" srcId="{C40CEFCA-D98E-4996-8AD5-A5443320BCEC}" destId="{BB59866C-5673-4746-91D0-32A517ACAFC1}" srcOrd="0" destOrd="0" presId="urn:microsoft.com/office/officeart/2005/8/layout/venn2"/>
    <dgm:cxn modelId="{B4644FCA-FFC1-4453-9942-3991F3305F0B}" type="presOf" srcId="{C40CEFCA-D98E-4996-8AD5-A5443320BCEC}" destId="{A34A95A4-4D8D-4869-81EB-2CF46AC280E2}" srcOrd="1" destOrd="0" presId="urn:microsoft.com/office/officeart/2005/8/layout/venn2"/>
    <dgm:cxn modelId="{D06E8EAA-FA97-4D75-86C3-8B5CE40C5245}" type="presOf" srcId="{366B8F9F-45D7-4AC0-AA37-322FC8DFA142}" destId="{422F6D56-3E97-4EE2-BB4D-FA2AF99427F7}" srcOrd="1" destOrd="0" presId="urn:microsoft.com/office/officeart/2005/8/layout/venn2"/>
    <dgm:cxn modelId="{1FE2291A-19C8-44AA-A4AD-405DF96017DA}" type="presOf" srcId="{20468A28-DA97-4649-84AF-549841E3BE69}" destId="{7A06BC33-07B1-4013-94C6-E47CC940323C}" srcOrd="0" destOrd="0" presId="urn:microsoft.com/office/officeart/2005/8/layout/venn2"/>
    <dgm:cxn modelId="{8A7AC91C-B6BA-4432-A1C2-9D2B925196F4}" srcId="{A6281867-E9F4-45FA-ACCA-E1B8EE838FB0}" destId="{20468A28-DA97-4649-84AF-549841E3BE69}" srcOrd="2" destOrd="0" parTransId="{D871D9DD-DB1F-4B8C-909F-4FC3A2A90E1B}" sibTransId="{E4364A4B-F608-41AF-9455-08E2993ABF78}"/>
    <dgm:cxn modelId="{110277E0-4B54-4ACE-B7FD-8ABDF1064344}" type="presParOf" srcId="{14C21A80-9F93-4D39-A61A-01C67AC30D4E}" destId="{3371221C-C0E8-4FF2-8FEA-494B40D7C0E1}" srcOrd="0" destOrd="0" presId="urn:microsoft.com/office/officeart/2005/8/layout/venn2"/>
    <dgm:cxn modelId="{A36F60FF-AA73-4B28-B62A-5C2F2767EACB}" type="presParOf" srcId="{3371221C-C0E8-4FF2-8FEA-494B40D7C0E1}" destId="{19B201E8-AA0B-4D6C-B296-30D0BB452BC3}" srcOrd="0" destOrd="0" presId="urn:microsoft.com/office/officeart/2005/8/layout/venn2"/>
    <dgm:cxn modelId="{FE256D20-CF1B-415C-B95F-F5E94EE8A43F}" type="presParOf" srcId="{3371221C-C0E8-4FF2-8FEA-494B40D7C0E1}" destId="{422F6D56-3E97-4EE2-BB4D-FA2AF99427F7}" srcOrd="1" destOrd="0" presId="urn:microsoft.com/office/officeart/2005/8/layout/venn2"/>
    <dgm:cxn modelId="{A93BD901-6267-4FFD-BEA7-5E85C68B6A9A}" type="presParOf" srcId="{14C21A80-9F93-4D39-A61A-01C67AC30D4E}" destId="{B393AAC9-5A89-4C0A-BF38-DF4EB224DC04}" srcOrd="1" destOrd="0" presId="urn:microsoft.com/office/officeart/2005/8/layout/venn2"/>
    <dgm:cxn modelId="{1915543A-1AB2-4186-A63D-B30071360F99}" type="presParOf" srcId="{B393AAC9-5A89-4C0A-BF38-DF4EB224DC04}" destId="{20BFD697-A682-4181-8F04-437DC798674C}" srcOrd="0" destOrd="0" presId="urn:microsoft.com/office/officeart/2005/8/layout/venn2"/>
    <dgm:cxn modelId="{1A6F9C43-60D4-4290-9432-6301EB65424A}" type="presParOf" srcId="{B393AAC9-5A89-4C0A-BF38-DF4EB224DC04}" destId="{13902DBE-9885-4CA1-9A89-040955276456}" srcOrd="1" destOrd="0" presId="urn:microsoft.com/office/officeart/2005/8/layout/venn2"/>
    <dgm:cxn modelId="{856739AD-5C09-4E28-A1AD-4C9174F7E18B}" type="presParOf" srcId="{14C21A80-9F93-4D39-A61A-01C67AC30D4E}" destId="{B2FC4E75-D96D-41BC-8EA3-A0E5505470DD}" srcOrd="2" destOrd="0" presId="urn:microsoft.com/office/officeart/2005/8/layout/venn2"/>
    <dgm:cxn modelId="{E00F12BE-6B6C-435C-9580-3827728974DC}" type="presParOf" srcId="{B2FC4E75-D96D-41BC-8EA3-A0E5505470DD}" destId="{7A06BC33-07B1-4013-94C6-E47CC940323C}" srcOrd="0" destOrd="0" presId="urn:microsoft.com/office/officeart/2005/8/layout/venn2"/>
    <dgm:cxn modelId="{0B22F7B2-6D9B-4FCC-9741-9992FDCD84D8}" type="presParOf" srcId="{B2FC4E75-D96D-41BC-8EA3-A0E5505470DD}" destId="{40D5C3B2-153C-4D95-9E2A-37118A086E6B}" srcOrd="1" destOrd="0" presId="urn:microsoft.com/office/officeart/2005/8/layout/venn2"/>
    <dgm:cxn modelId="{0D172A7F-31CA-4801-9DB1-6DD1551EC3A8}" type="presParOf" srcId="{14C21A80-9F93-4D39-A61A-01C67AC30D4E}" destId="{B7D784A8-A1CB-4860-BAFF-5BC74FF4CF7E}" srcOrd="3" destOrd="0" presId="urn:microsoft.com/office/officeart/2005/8/layout/venn2"/>
    <dgm:cxn modelId="{AC2359D4-16E9-464E-AF1D-AF4546547F60}" type="presParOf" srcId="{B7D784A8-A1CB-4860-BAFF-5BC74FF4CF7E}" destId="{BB59866C-5673-4746-91D0-32A517ACAFC1}" srcOrd="0" destOrd="0" presId="urn:microsoft.com/office/officeart/2005/8/layout/venn2"/>
    <dgm:cxn modelId="{2188C633-4FA3-4373-BC4D-39E6C179316C}" type="presParOf" srcId="{B7D784A8-A1CB-4860-BAFF-5BC74FF4CF7E}" destId="{A34A95A4-4D8D-4869-81EB-2CF46AC280E2}"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201E8-AA0B-4D6C-B296-30D0BB452BC3}">
      <dsp:nvSpPr>
        <dsp:cNvPr id="0" name=""/>
        <dsp:cNvSpPr/>
      </dsp:nvSpPr>
      <dsp:spPr>
        <a:xfrm>
          <a:off x="1353241" y="261632"/>
          <a:ext cx="6208916" cy="6288377"/>
        </a:xfrm>
        <a:prstGeom prst="ellipse">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endParaRPr lang="en-US" sz="1200" kern="1200" dirty="0"/>
        </a:p>
      </dsp:txBody>
      <dsp:txXfrm>
        <a:off x="3589693" y="576051"/>
        <a:ext cx="1736012" cy="943256"/>
      </dsp:txXfrm>
    </dsp:sp>
    <dsp:sp modelId="{20BFD697-A682-4181-8F04-437DC798674C}">
      <dsp:nvSpPr>
        <dsp:cNvPr id="0" name=""/>
        <dsp:cNvSpPr/>
      </dsp:nvSpPr>
      <dsp:spPr>
        <a:xfrm>
          <a:off x="1849972" y="1639170"/>
          <a:ext cx="5215454" cy="5066429"/>
        </a:xfrm>
        <a:prstGeom prst="ellipse">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endParaRPr lang="en-US" sz="1200" b="0" kern="1200" dirty="0" smtClean="0"/>
        </a:p>
      </dsp:txBody>
      <dsp:txXfrm>
        <a:off x="3546299" y="1943156"/>
        <a:ext cx="1822801" cy="911957"/>
      </dsp:txXfrm>
    </dsp:sp>
    <dsp:sp modelId="{7A06BC33-07B1-4013-94C6-E47CC940323C}">
      <dsp:nvSpPr>
        <dsp:cNvPr id="0" name=""/>
        <dsp:cNvSpPr/>
      </dsp:nvSpPr>
      <dsp:spPr>
        <a:xfrm>
          <a:off x="2843387" y="3344485"/>
          <a:ext cx="3228625" cy="33611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endParaRPr lang="en-US" sz="1200" kern="1200" dirty="0" smtClean="0"/>
        </a:p>
      </dsp:txBody>
      <dsp:txXfrm>
        <a:off x="3705430" y="3596568"/>
        <a:ext cx="1504539" cy="756250"/>
      </dsp:txXfrm>
    </dsp:sp>
    <dsp:sp modelId="{BB59866C-5673-4746-91D0-32A517ACAFC1}">
      <dsp:nvSpPr>
        <dsp:cNvPr id="0" name=""/>
        <dsp:cNvSpPr/>
      </dsp:nvSpPr>
      <dsp:spPr>
        <a:xfrm>
          <a:off x="3047995" y="4648207"/>
          <a:ext cx="2819409" cy="2019968"/>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u="sng" kern="1200" baseline="0" dirty="0" smtClean="0"/>
            <a:t>Individual </a:t>
          </a:r>
        </a:p>
      </dsp:txBody>
      <dsp:txXfrm>
        <a:off x="3460888" y="5153199"/>
        <a:ext cx="1993623" cy="10099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201E8-AA0B-4D6C-B296-30D0BB452BC3}">
      <dsp:nvSpPr>
        <dsp:cNvPr id="0" name=""/>
        <dsp:cNvSpPr/>
      </dsp:nvSpPr>
      <dsp:spPr>
        <a:xfrm>
          <a:off x="1353241" y="261632"/>
          <a:ext cx="6208916" cy="6288377"/>
        </a:xfrm>
        <a:prstGeom prst="ellipse">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endParaRPr lang="en-US" sz="1200" kern="1200" dirty="0"/>
        </a:p>
      </dsp:txBody>
      <dsp:txXfrm>
        <a:off x="3589693" y="576051"/>
        <a:ext cx="1736012" cy="943256"/>
      </dsp:txXfrm>
    </dsp:sp>
    <dsp:sp modelId="{20BFD697-A682-4181-8F04-437DC798674C}">
      <dsp:nvSpPr>
        <dsp:cNvPr id="0" name=""/>
        <dsp:cNvSpPr/>
      </dsp:nvSpPr>
      <dsp:spPr>
        <a:xfrm>
          <a:off x="1849972" y="1639170"/>
          <a:ext cx="5215454" cy="5066429"/>
        </a:xfrm>
        <a:prstGeom prst="ellipse">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endParaRPr lang="en-US" sz="1200" b="0" kern="1200" dirty="0" smtClean="0"/>
        </a:p>
      </dsp:txBody>
      <dsp:txXfrm>
        <a:off x="3546299" y="1943156"/>
        <a:ext cx="1822801" cy="911957"/>
      </dsp:txXfrm>
    </dsp:sp>
    <dsp:sp modelId="{7A06BC33-07B1-4013-94C6-E47CC940323C}">
      <dsp:nvSpPr>
        <dsp:cNvPr id="0" name=""/>
        <dsp:cNvSpPr/>
      </dsp:nvSpPr>
      <dsp:spPr>
        <a:xfrm>
          <a:off x="2843387" y="3344485"/>
          <a:ext cx="3228625" cy="33611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endParaRPr lang="en-US" sz="1200" kern="1200" dirty="0" smtClean="0"/>
        </a:p>
      </dsp:txBody>
      <dsp:txXfrm>
        <a:off x="3705430" y="3596568"/>
        <a:ext cx="1504539" cy="756250"/>
      </dsp:txXfrm>
    </dsp:sp>
    <dsp:sp modelId="{BB59866C-5673-4746-91D0-32A517ACAFC1}">
      <dsp:nvSpPr>
        <dsp:cNvPr id="0" name=""/>
        <dsp:cNvSpPr/>
      </dsp:nvSpPr>
      <dsp:spPr>
        <a:xfrm>
          <a:off x="3422891" y="4655852"/>
          <a:ext cx="2069616" cy="2019968"/>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u="sng" kern="1200" dirty="0" smtClean="0"/>
            <a:t>Individual </a:t>
          </a:r>
        </a:p>
        <a:p>
          <a:pPr lvl="0" algn="ctr" defTabSz="711200">
            <a:lnSpc>
              <a:spcPct val="90000"/>
            </a:lnSpc>
            <a:spcBef>
              <a:spcPct val="0"/>
            </a:spcBef>
            <a:spcAft>
              <a:spcPct val="35000"/>
            </a:spcAft>
          </a:pPr>
          <a:r>
            <a:rPr lang="en-US" sz="1600" kern="1200" dirty="0" smtClean="0"/>
            <a:t>Knowledge, attitudes, beliefs.</a:t>
          </a:r>
        </a:p>
        <a:p>
          <a:pPr lvl="0" algn="ctr" defTabSz="711200">
            <a:lnSpc>
              <a:spcPct val="90000"/>
            </a:lnSpc>
            <a:spcBef>
              <a:spcPct val="0"/>
            </a:spcBef>
            <a:spcAft>
              <a:spcPct val="35000"/>
            </a:spcAft>
          </a:pPr>
          <a:r>
            <a:rPr lang="en-US" sz="1600" kern="1200" dirty="0" smtClean="0"/>
            <a:t>Cognition</a:t>
          </a:r>
          <a:endParaRPr lang="en-US" sz="1600" kern="1200" dirty="0"/>
        </a:p>
      </dsp:txBody>
      <dsp:txXfrm>
        <a:off x="3725980" y="5160844"/>
        <a:ext cx="1463439" cy="1009984"/>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9461"/>
          </a:xfrm>
          <a:prstGeom prst="rect">
            <a:avLst/>
          </a:prstGeom>
        </p:spPr>
        <p:txBody>
          <a:bodyPr vert="horz" lIns="93763" tIns="46881" rIns="93763" bIns="46881" rtlCol="0"/>
          <a:lstStyle>
            <a:lvl1pPr algn="l">
              <a:defRPr sz="1200"/>
            </a:lvl1pPr>
          </a:lstStyle>
          <a:p>
            <a:endParaRPr lang="en-US"/>
          </a:p>
        </p:txBody>
      </p:sp>
      <p:sp>
        <p:nvSpPr>
          <p:cNvPr id="3" name="Date Placeholder 2"/>
          <p:cNvSpPr>
            <a:spLocks noGrp="1"/>
          </p:cNvSpPr>
          <p:nvPr>
            <p:ph type="dt" idx="1"/>
          </p:nvPr>
        </p:nvSpPr>
        <p:spPr>
          <a:xfrm>
            <a:off x="3995217" y="0"/>
            <a:ext cx="3056414" cy="469461"/>
          </a:xfrm>
          <a:prstGeom prst="rect">
            <a:avLst/>
          </a:prstGeom>
        </p:spPr>
        <p:txBody>
          <a:bodyPr vert="horz" lIns="93763" tIns="46881" rIns="93763" bIns="46881" rtlCol="0"/>
          <a:lstStyle>
            <a:lvl1pPr algn="r">
              <a:defRPr sz="1200"/>
            </a:lvl1pPr>
          </a:lstStyle>
          <a:p>
            <a:fld id="{FE0B1A5F-1C62-49AE-B3FA-A286E9F24CB5}" type="datetimeFigureOut">
              <a:rPr lang="en-US" smtClean="0"/>
              <a:t>9/1/2016</a:t>
            </a:fld>
            <a:endParaRPr lang="en-US"/>
          </a:p>
        </p:txBody>
      </p:sp>
      <p:sp>
        <p:nvSpPr>
          <p:cNvPr id="4" name="Slide Image Placeholder 3"/>
          <p:cNvSpPr>
            <a:spLocks noGrp="1" noRot="1" noChangeAspect="1"/>
          </p:cNvSpPr>
          <p:nvPr>
            <p:ph type="sldImg" idx="2"/>
          </p:nvPr>
        </p:nvSpPr>
        <p:spPr>
          <a:xfrm>
            <a:off x="1420813" y="1169988"/>
            <a:ext cx="4211637" cy="3157537"/>
          </a:xfrm>
          <a:prstGeom prst="rect">
            <a:avLst/>
          </a:prstGeom>
          <a:noFill/>
          <a:ln w="12700">
            <a:solidFill>
              <a:prstClr val="black"/>
            </a:solidFill>
          </a:ln>
        </p:spPr>
        <p:txBody>
          <a:bodyPr vert="horz" lIns="93763" tIns="46881" rIns="93763" bIns="46881" rtlCol="0" anchor="ctr"/>
          <a:lstStyle/>
          <a:p>
            <a:endParaRPr lang="en-US"/>
          </a:p>
        </p:txBody>
      </p:sp>
      <p:sp>
        <p:nvSpPr>
          <p:cNvPr id="5" name="Notes Placeholder 4"/>
          <p:cNvSpPr>
            <a:spLocks noGrp="1"/>
          </p:cNvSpPr>
          <p:nvPr>
            <p:ph type="body" sz="quarter" idx="3"/>
          </p:nvPr>
        </p:nvSpPr>
        <p:spPr>
          <a:xfrm>
            <a:off x="705327" y="4502924"/>
            <a:ext cx="5642610" cy="3684210"/>
          </a:xfrm>
          <a:prstGeom prst="rect">
            <a:avLst/>
          </a:prstGeom>
        </p:spPr>
        <p:txBody>
          <a:bodyPr vert="horz" lIns="93763" tIns="46881" rIns="93763" bIns="4688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87265"/>
            <a:ext cx="3056414" cy="469460"/>
          </a:xfrm>
          <a:prstGeom prst="rect">
            <a:avLst/>
          </a:prstGeom>
        </p:spPr>
        <p:txBody>
          <a:bodyPr vert="horz" lIns="93763" tIns="46881" rIns="93763" bIns="46881"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87265"/>
            <a:ext cx="3056414" cy="469460"/>
          </a:xfrm>
          <a:prstGeom prst="rect">
            <a:avLst/>
          </a:prstGeom>
        </p:spPr>
        <p:txBody>
          <a:bodyPr vert="horz" lIns="93763" tIns="46881" rIns="93763" bIns="46881" rtlCol="0" anchor="b"/>
          <a:lstStyle>
            <a:lvl1pPr algn="r">
              <a:defRPr sz="1200"/>
            </a:lvl1pPr>
          </a:lstStyle>
          <a:p>
            <a:fld id="{C75B449E-B674-4C65-A595-A8923F054665}" type="slidenum">
              <a:rPr lang="en-US" smtClean="0"/>
              <a:t>‹#›</a:t>
            </a:fld>
            <a:endParaRPr lang="en-US"/>
          </a:p>
        </p:txBody>
      </p:sp>
    </p:spTree>
    <p:extLst>
      <p:ext uri="{BB962C8B-B14F-4D97-AF65-F5344CB8AC3E}">
        <p14:creationId xmlns:p14="http://schemas.microsoft.com/office/powerpoint/2010/main" val="4291080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5B449E-B674-4C65-A595-A8923F054665}" type="slidenum">
              <a:rPr lang="en-US" smtClean="0"/>
              <a:t>3</a:t>
            </a:fld>
            <a:endParaRPr lang="en-US"/>
          </a:p>
        </p:txBody>
      </p:sp>
    </p:spTree>
    <p:extLst>
      <p:ext uri="{BB962C8B-B14F-4D97-AF65-F5344CB8AC3E}">
        <p14:creationId xmlns:p14="http://schemas.microsoft.com/office/powerpoint/2010/main" val="1851371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0813" y="1169988"/>
            <a:ext cx="4211637" cy="31575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5B449E-B674-4C65-A595-A8923F054665}" type="slidenum">
              <a:rPr lang="en-US" smtClean="0"/>
              <a:t>14</a:t>
            </a:fld>
            <a:endParaRPr lang="en-US"/>
          </a:p>
        </p:txBody>
      </p:sp>
    </p:spTree>
    <p:extLst>
      <p:ext uri="{BB962C8B-B14F-4D97-AF65-F5344CB8AC3E}">
        <p14:creationId xmlns:p14="http://schemas.microsoft.com/office/powerpoint/2010/main" val="3218664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0813" y="1169988"/>
            <a:ext cx="4211637" cy="31575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5B449E-B674-4C65-A595-A8923F054665}" type="slidenum">
              <a:rPr lang="en-US" smtClean="0"/>
              <a:t>15</a:t>
            </a:fld>
            <a:endParaRPr lang="en-US"/>
          </a:p>
        </p:txBody>
      </p:sp>
    </p:spTree>
    <p:extLst>
      <p:ext uri="{BB962C8B-B14F-4D97-AF65-F5344CB8AC3E}">
        <p14:creationId xmlns:p14="http://schemas.microsoft.com/office/powerpoint/2010/main" val="87361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0813" y="1169988"/>
            <a:ext cx="4211637" cy="31575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5B449E-B674-4C65-A595-A8923F054665}" type="slidenum">
              <a:rPr lang="en-US" smtClean="0"/>
              <a:t>16</a:t>
            </a:fld>
            <a:endParaRPr lang="en-US"/>
          </a:p>
        </p:txBody>
      </p:sp>
    </p:spTree>
    <p:extLst>
      <p:ext uri="{BB962C8B-B14F-4D97-AF65-F5344CB8AC3E}">
        <p14:creationId xmlns:p14="http://schemas.microsoft.com/office/powerpoint/2010/main" val="87361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0813" y="1169988"/>
            <a:ext cx="4211637" cy="31575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5B449E-B674-4C65-A595-A8923F054665}" type="slidenum">
              <a:rPr lang="en-US" smtClean="0"/>
              <a:t>17</a:t>
            </a:fld>
            <a:endParaRPr lang="en-US"/>
          </a:p>
        </p:txBody>
      </p:sp>
    </p:spTree>
    <p:extLst>
      <p:ext uri="{BB962C8B-B14F-4D97-AF65-F5344CB8AC3E}">
        <p14:creationId xmlns:p14="http://schemas.microsoft.com/office/powerpoint/2010/main" val="1400047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0813" y="1169988"/>
            <a:ext cx="4211637" cy="31575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5B449E-B674-4C65-A595-A8923F054665}" type="slidenum">
              <a:rPr lang="en-US" smtClean="0"/>
              <a:t>18</a:t>
            </a:fld>
            <a:endParaRPr lang="en-US"/>
          </a:p>
        </p:txBody>
      </p:sp>
    </p:spTree>
    <p:extLst>
      <p:ext uri="{BB962C8B-B14F-4D97-AF65-F5344CB8AC3E}">
        <p14:creationId xmlns:p14="http://schemas.microsoft.com/office/powerpoint/2010/main" val="1400047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5B449E-B674-4C65-A595-A8923F054665}" type="slidenum">
              <a:rPr lang="en-US" smtClean="0"/>
              <a:t>5</a:t>
            </a:fld>
            <a:endParaRPr lang="en-US"/>
          </a:p>
        </p:txBody>
      </p:sp>
    </p:spTree>
    <p:extLst>
      <p:ext uri="{BB962C8B-B14F-4D97-AF65-F5344CB8AC3E}">
        <p14:creationId xmlns:p14="http://schemas.microsoft.com/office/powerpoint/2010/main" val="1851371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5B449E-B674-4C65-A595-A8923F054665}" type="slidenum">
              <a:rPr lang="en-US" smtClean="0"/>
              <a:t>6</a:t>
            </a:fld>
            <a:endParaRPr lang="en-US"/>
          </a:p>
        </p:txBody>
      </p:sp>
    </p:spTree>
    <p:extLst>
      <p:ext uri="{BB962C8B-B14F-4D97-AF65-F5344CB8AC3E}">
        <p14:creationId xmlns:p14="http://schemas.microsoft.com/office/powerpoint/2010/main" val="1851371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5B449E-B674-4C65-A595-A8923F054665}" type="slidenum">
              <a:rPr lang="en-US" smtClean="0"/>
              <a:t>7</a:t>
            </a:fld>
            <a:endParaRPr lang="en-US"/>
          </a:p>
        </p:txBody>
      </p:sp>
    </p:spTree>
    <p:extLst>
      <p:ext uri="{BB962C8B-B14F-4D97-AF65-F5344CB8AC3E}">
        <p14:creationId xmlns:p14="http://schemas.microsoft.com/office/powerpoint/2010/main" val="774865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5B449E-B674-4C65-A595-A8923F054665}" type="slidenum">
              <a:rPr lang="en-US" smtClean="0"/>
              <a:t>8</a:t>
            </a:fld>
            <a:endParaRPr lang="en-US"/>
          </a:p>
        </p:txBody>
      </p:sp>
    </p:spTree>
    <p:extLst>
      <p:ext uri="{BB962C8B-B14F-4D97-AF65-F5344CB8AC3E}">
        <p14:creationId xmlns:p14="http://schemas.microsoft.com/office/powerpoint/2010/main" val="774865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0813" y="1169988"/>
            <a:ext cx="4211637" cy="31575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5B449E-B674-4C65-A595-A8923F054665}" type="slidenum">
              <a:rPr lang="en-US" smtClean="0"/>
              <a:t>9</a:t>
            </a:fld>
            <a:endParaRPr lang="en-US"/>
          </a:p>
        </p:txBody>
      </p:sp>
    </p:spTree>
    <p:extLst>
      <p:ext uri="{BB962C8B-B14F-4D97-AF65-F5344CB8AC3E}">
        <p14:creationId xmlns:p14="http://schemas.microsoft.com/office/powerpoint/2010/main" val="3330355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4294967295"/>
          </p:nvPr>
        </p:nvSpPr>
        <p:spPr bwMode="auto">
          <a:xfrm>
            <a:off x="3995834" y="8887120"/>
            <a:ext cx="3055825" cy="4679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59" tIns="46879" rIns="93759" bIns="46879"/>
          <a:lstStyle>
            <a:lvl1pPr>
              <a:defRPr sz="2400">
                <a:solidFill>
                  <a:schemeClr val="tx1"/>
                </a:solidFill>
                <a:latin typeface="Times New Roman" pitchFamily="18" charset="0"/>
                <a:ea typeface="MS PGothic" pitchFamily="34" charset="-128"/>
              </a:defRPr>
            </a:lvl1pPr>
            <a:lvl2pPr marL="751791" indent="-289150">
              <a:defRPr sz="2400">
                <a:solidFill>
                  <a:schemeClr val="tx1"/>
                </a:solidFill>
                <a:latin typeface="Times New Roman" pitchFamily="18" charset="0"/>
                <a:ea typeface="MS PGothic" pitchFamily="34" charset="-128"/>
              </a:defRPr>
            </a:lvl2pPr>
            <a:lvl3pPr marL="1156602" indent="-231320">
              <a:defRPr sz="2400">
                <a:solidFill>
                  <a:schemeClr val="tx1"/>
                </a:solidFill>
                <a:latin typeface="Times New Roman" pitchFamily="18" charset="0"/>
                <a:ea typeface="MS PGothic" pitchFamily="34" charset="-128"/>
              </a:defRPr>
            </a:lvl3pPr>
            <a:lvl4pPr marL="1619242" indent="-231320">
              <a:defRPr sz="2400">
                <a:solidFill>
                  <a:schemeClr val="tx1"/>
                </a:solidFill>
                <a:latin typeface="Times New Roman" pitchFamily="18" charset="0"/>
                <a:ea typeface="MS PGothic" pitchFamily="34" charset="-128"/>
              </a:defRPr>
            </a:lvl4pPr>
            <a:lvl5pPr marL="2081883" indent="-231320">
              <a:defRPr sz="2400">
                <a:solidFill>
                  <a:schemeClr val="tx1"/>
                </a:solidFill>
                <a:latin typeface="Times New Roman" pitchFamily="18" charset="0"/>
                <a:ea typeface="MS PGothic" pitchFamily="34" charset="-128"/>
              </a:defRPr>
            </a:lvl5pPr>
            <a:lvl6pPr marL="2544524" indent="-23132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3007164" indent="-23132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69805" indent="-23132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932446" indent="-23132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0" fontAlgn="base" hangingPunct="0">
              <a:spcBef>
                <a:spcPct val="0"/>
              </a:spcBef>
              <a:spcAft>
                <a:spcPct val="0"/>
              </a:spcAft>
            </a:pPr>
            <a:fld id="{0979616B-C090-4C41-8A83-DCA58444BCAF}" type="slidenum">
              <a:rPr lang="en-US" altLang="en-US" sz="1200">
                <a:solidFill>
                  <a:srgbClr val="000000"/>
                </a:solidFill>
                <a:latin typeface="Arial" pitchFamily="34" charset="0"/>
              </a:rPr>
              <a:pPr eaLnBrk="0" fontAlgn="base" hangingPunct="0">
                <a:spcBef>
                  <a:spcPct val="0"/>
                </a:spcBef>
                <a:spcAft>
                  <a:spcPct val="0"/>
                </a:spcAft>
              </a:pPr>
              <a:t>10</a:t>
            </a:fld>
            <a:endParaRPr lang="en-US" altLang="en-US" sz="1200">
              <a:solidFill>
                <a:srgbClr val="000000"/>
              </a:solidFill>
              <a:latin typeface="Arial" pitchFamily="34" charset="0"/>
            </a:endParaRPr>
          </a:p>
        </p:txBody>
      </p:sp>
      <p:sp>
        <p:nvSpPr>
          <p:cNvPr id="29699" name="Rectangle 7"/>
          <p:cNvSpPr txBox="1">
            <a:spLocks noGrp="1" noChangeArrowheads="1"/>
          </p:cNvSpPr>
          <p:nvPr/>
        </p:nvSpPr>
        <p:spPr bwMode="auto">
          <a:xfrm>
            <a:off x="3997437" y="8888728"/>
            <a:ext cx="3055826" cy="467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59" tIns="46879" rIns="93759" bIns="46879" anchor="b"/>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r" eaLnBrk="0" fontAlgn="base" hangingPunct="0">
              <a:spcBef>
                <a:spcPct val="0"/>
              </a:spcBef>
              <a:spcAft>
                <a:spcPct val="0"/>
              </a:spcAft>
            </a:pPr>
            <a:fld id="{1C958DCF-6F34-4EDF-970D-96090DC1FBB0}" type="slidenum">
              <a:rPr lang="en-US" altLang="en-US" sz="1200">
                <a:solidFill>
                  <a:srgbClr val="000000"/>
                </a:solidFill>
                <a:latin typeface="Times" charset="0"/>
              </a:rPr>
              <a:pPr algn="r" eaLnBrk="0" fontAlgn="base" hangingPunct="0">
                <a:spcBef>
                  <a:spcPct val="0"/>
                </a:spcBef>
                <a:spcAft>
                  <a:spcPct val="0"/>
                </a:spcAft>
              </a:pPr>
              <a:t>10</a:t>
            </a:fld>
            <a:endParaRPr lang="en-US" altLang="en-US" sz="1200">
              <a:solidFill>
                <a:srgbClr val="000000"/>
              </a:solidFill>
              <a:latin typeface="Times" charset="0"/>
            </a:endParaRPr>
          </a:p>
        </p:txBody>
      </p:sp>
      <p:sp>
        <p:nvSpPr>
          <p:cNvPr id="19459" name="Rectangle 1026"/>
          <p:cNvSpPr>
            <a:spLocks noGrp="1" noRot="1" noChangeAspect="1" noChangeArrowheads="1" noTextEdit="1"/>
          </p:cNvSpPr>
          <p:nvPr>
            <p:ph type="sldImg"/>
          </p:nvPr>
        </p:nvSpPr>
        <p:spPr>
          <a:xfrm>
            <a:off x="1192213" y="704850"/>
            <a:ext cx="4670425" cy="3503613"/>
          </a:xfrm>
          <a:solidFill>
            <a:srgbClr val="FFFFFF"/>
          </a:solidFill>
          <a:ln/>
          <a:extLst/>
        </p:spPr>
      </p:sp>
      <p:sp>
        <p:nvSpPr>
          <p:cNvPr id="16388" name="Rectangle 1027"/>
          <p:cNvSpPr>
            <a:spLocks noGrp="1" noChangeArrowheads="1"/>
          </p:cNvSpPr>
          <p:nvPr>
            <p:ph type="body" idx="1"/>
          </p:nvPr>
        </p:nvSpPr>
        <p:spPr>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altLang="en-US" smtClean="0">
              <a:latin typeface="Arial" pitchFamily="34" charset="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0813" y="1169988"/>
            <a:ext cx="4211637" cy="31575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5B449E-B674-4C65-A595-A8923F054665}" type="slidenum">
              <a:rPr lang="en-US" smtClean="0"/>
              <a:t>12</a:t>
            </a:fld>
            <a:endParaRPr lang="en-US"/>
          </a:p>
        </p:txBody>
      </p:sp>
    </p:spTree>
    <p:extLst>
      <p:ext uri="{BB962C8B-B14F-4D97-AF65-F5344CB8AC3E}">
        <p14:creationId xmlns:p14="http://schemas.microsoft.com/office/powerpoint/2010/main" val="3330355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0813" y="1169988"/>
            <a:ext cx="4211637" cy="31575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5B449E-B674-4C65-A595-A8923F054665}" type="slidenum">
              <a:rPr lang="en-US" smtClean="0"/>
              <a:t>13</a:t>
            </a:fld>
            <a:endParaRPr lang="en-US"/>
          </a:p>
        </p:txBody>
      </p:sp>
    </p:spTree>
    <p:extLst>
      <p:ext uri="{BB962C8B-B14F-4D97-AF65-F5344CB8AC3E}">
        <p14:creationId xmlns:p14="http://schemas.microsoft.com/office/powerpoint/2010/main" val="3218664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5103BD-FF9C-494F-96F3-71964BBE8009}" type="datetimeFigureOut">
              <a:rPr lang="en-US" smtClean="0"/>
              <a:t>9/1/2016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A1055-CB0B-4987-AAA0-A5ADCD2E018A}" type="slidenum">
              <a:rPr lang="en-US" smtClean="0"/>
              <a:t>‹#›</a:t>
            </a:fld>
            <a:endParaRPr lang="en-US"/>
          </a:p>
        </p:txBody>
      </p:sp>
    </p:spTree>
    <p:extLst>
      <p:ext uri="{BB962C8B-B14F-4D97-AF65-F5344CB8AC3E}">
        <p14:creationId xmlns:p14="http://schemas.microsoft.com/office/powerpoint/2010/main" val="3715904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5103BD-FF9C-494F-96F3-71964BBE8009}" type="datetimeFigureOut">
              <a:rPr lang="en-US" smtClean="0"/>
              <a:t>9/1/2016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A1055-CB0B-4987-AAA0-A5ADCD2E018A}" type="slidenum">
              <a:rPr lang="en-US" smtClean="0"/>
              <a:t>‹#›</a:t>
            </a:fld>
            <a:endParaRPr lang="en-US"/>
          </a:p>
        </p:txBody>
      </p:sp>
    </p:spTree>
    <p:extLst>
      <p:ext uri="{BB962C8B-B14F-4D97-AF65-F5344CB8AC3E}">
        <p14:creationId xmlns:p14="http://schemas.microsoft.com/office/powerpoint/2010/main" val="3572443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5103BD-FF9C-494F-96F3-71964BBE8009}" type="datetimeFigureOut">
              <a:rPr lang="en-US" smtClean="0"/>
              <a:t>9/1/2016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A1055-CB0B-4987-AAA0-A5ADCD2E018A}" type="slidenum">
              <a:rPr lang="en-US" smtClean="0"/>
              <a:t>‹#›</a:t>
            </a:fld>
            <a:endParaRPr lang="en-US"/>
          </a:p>
        </p:txBody>
      </p:sp>
    </p:spTree>
    <p:extLst>
      <p:ext uri="{BB962C8B-B14F-4D97-AF65-F5344CB8AC3E}">
        <p14:creationId xmlns:p14="http://schemas.microsoft.com/office/powerpoint/2010/main" val="2339484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91535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5103BD-FF9C-494F-96F3-71964BBE8009}" type="datetimeFigureOut">
              <a:rPr lang="en-US" smtClean="0"/>
              <a:t>9/1/2016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A1055-CB0B-4987-AAA0-A5ADCD2E018A}" type="slidenum">
              <a:rPr lang="en-US" smtClean="0"/>
              <a:t>‹#›</a:t>
            </a:fld>
            <a:endParaRPr lang="en-US"/>
          </a:p>
        </p:txBody>
      </p:sp>
    </p:spTree>
    <p:extLst>
      <p:ext uri="{BB962C8B-B14F-4D97-AF65-F5344CB8AC3E}">
        <p14:creationId xmlns:p14="http://schemas.microsoft.com/office/powerpoint/2010/main" val="1390553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5103BD-FF9C-494F-96F3-71964BBE8009}" type="datetimeFigureOut">
              <a:rPr lang="en-US" smtClean="0"/>
              <a:t>9/1/2016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A1055-CB0B-4987-AAA0-A5ADCD2E018A}" type="slidenum">
              <a:rPr lang="en-US" smtClean="0"/>
              <a:t>‹#›</a:t>
            </a:fld>
            <a:endParaRPr lang="en-US"/>
          </a:p>
        </p:txBody>
      </p:sp>
    </p:spTree>
    <p:extLst>
      <p:ext uri="{BB962C8B-B14F-4D97-AF65-F5344CB8AC3E}">
        <p14:creationId xmlns:p14="http://schemas.microsoft.com/office/powerpoint/2010/main" val="3489969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5103BD-FF9C-494F-96F3-71964BBE8009}" type="datetimeFigureOut">
              <a:rPr lang="en-US" smtClean="0"/>
              <a:t>9/1/2016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AA1055-CB0B-4987-AAA0-A5ADCD2E018A}" type="slidenum">
              <a:rPr lang="en-US" smtClean="0"/>
              <a:t>‹#›</a:t>
            </a:fld>
            <a:endParaRPr lang="en-US"/>
          </a:p>
        </p:txBody>
      </p:sp>
    </p:spTree>
    <p:extLst>
      <p:ext uri="{BB962C8B-B14F-4D97-AF65-F5344CB8AC3E}">
        <p14:creationId xmlns:p14="http://schemas.microsoft.com/office/powerpoint/2010/main" val="3584226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5103BD-FF9C-494F-96F3-71964BBE8009}" type="datetimeFigureOut">
              <a:rPr lang="en-US" smtClean="0"/>
              <a:t>9/1/2016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AA1055-CB0B-4987-AAA0-A5ADCD2E018A}" type="slidenum">
              <a:rPr lang="en-US" smtClean="0"/>
              <a:t>‹#›</a:t>
            </a:fld>
            <a:endParaRPr lang="en-US"/>
          </a:p>
        </p:txBody>
      </p:sp>
    </p:spTree>
    <p:extLst>
      <p:ext uri="{BB962C8B-B14F-4D97-AF65-F5344CB8AC3E}">
        <p14:creationId xmlns:p14="http://schemas.microsoft.com/office/powerpoint/2010/main" val="2885584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5103BD-FF9C-494F-96F3-71964BBE8009}" type="datetimeFigureOut">
              <a:rPr lang="en-US" smtClean="0"/>
              <a:t>9/1/2016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AA1055-CB0B-4987-AAA0-A5ADCD2E018A}" type="slidenum">
              <a:rPr lang="en-US" smtClean="0"/>
              <a:t>‹#›</a:t>
            </a:fld>
            <a:endParaRPr lang="en-US"/>
          </a:p>
        </p:txBody>
      </p:sp>
    </p:spTree>
    <p:extLst>
      <p:ext uri="{BB962C8B-B14F-4D97-AF65-F5344CB8AC3E}">
        <p14:creationId xmlns:p14="http://schemas.microsoft.com/office/powerpoint/2010/main" val="2944500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5103BD-FF9C-494F-96F3-71964BBE8009}" type="datetimeFigureOut">
              <a:rPr lang="en-US" smtClean="0"/>
              <a:t>9/1/2016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AA1055-CB0B-4987-AAA0-A5ADCD2E018A}" type="slidenum">
              <a:rPr lang="en-US" smtClean="0"/>
              <a:t>‹#›</a:t>
            </a:fld>
            <a:endParaRPr lang="en-US"/>
          </a:p>
        </p:txBody>
      </p:sp>
    </p:spTree>
    <p:extLst>
      <p:ext uri="{BB962C8B-B14F-4D97-AF65-F5344CB8AC3E}">
        <p14:creationId xmlns:p14="http://schemas.microsoft.com/office/powerpoint/2010/main" val="4183904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5103BD-FF9C-494F-96F3-71964BBE8009}" type="datetimeFigureOut">
              <a:rPr lang="en-US" smtClean="0"/>
              <a:t>9/1/2016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AA1055-CB0B-4987-AAA0-A5ADCD2E018A}" type="slidenum">
              <a:rPr lang="en-US" smtClean="0"/>
              <a:t>‹#›</a:t>
            </a:fld>
            <a:endParaRPr lang="en-US"/>
          </a:p>
        </p:txBody>
      </p:sp>
    </p:spTree>
    <p:extLst>
      <p:ext uri="{BB962C8B-B14F-4D97-AF65-F5344CB8AC3E}">
        <p14:creationId xmlns:p14="http://schemas.microsoft.com/office/powerpoint/2010/main" val="3720402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5103BD-FF9C-494F-96F3-71964BBE8009}" type="datetimeFigureOut">
              <a:rPr lang="en-US" smtClean="0"/>
              <a:t>9/1/2016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AA1055-CB0B-4987-AAA0-A5ADCD2E018A}" type="slidenum">
              <a:rPr lang="en-US" smtClean="0"/>
              <a:t>‹#›</a:t>
            </a:fld>
            <a:endParaRPr lang="en-US"/>
          </a:p>
        </p:txBody>
      </p:sp>
    </p:spTree>
    <p:extLst>
      <p:ext uri="{BB962C8B-B14F-4D97-AF65-F5344CB8AC3E}">
        <p14:creationId xmlns:p14="http://schemas.microsoft.com/office/powerpoint/2010/main" val="2398192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103BD-FF9C-494F-96F3-71964BBE8009}" type="datetimeFigureOut">
              <a:rPr lang="en-US" smtClean="0"/>
              <a:t>9/1/2016</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AA1055-CB0B-4987-AAA0-A5ADCD2E018A}" type="slidenum">
              <a:rPr lang="en-US" smtClean="0"/>
              <a:t>‹#›</a:t>
            </a:fld>
            <a:endParaRPr lang="en-US"/>
          </a:p>
        </p:txBody>
      </p:sp>
    </p:spTree>
    <p:extLst>
      <p:ext uri="{BB962C8B-B14F-4D97-AF65-F5344CB8AC3E}">
        <p14:creationId xmlns:p14="http://schemas.microsoft.com/office/powerpoint/2010/main" val="356727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0000"/>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513" y="687100"/>
            <a:ext cx="7765761" cy="1104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513" y="1981705"/>
            <a:ext cx="7772977" cy="4114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61" r:id="rId1"/>
  </p:sldLayoutIdLst>
  <p:transition/>
  <p:txStyles>
    <p:titleStyle>
      <a:lvl1pPr algn="ctr" rtl="0" eaLnBrk="0" fontAlgn="base" hangingPunct="0">
        <a:spcBef>
          <a:spcPct val="0"/>
        </a:spcBef>
        <a:spcAft>
          <a:spcPct val="0"/>
        </a:spcAft>
        <a:defRPr sz="4000">
          <a:solidFill>
            <a:schemeClr val="tx1"/>
          </a:solidFill>
          <a:effectLst>
            <a:outerShdw blurRad="38100" dist="38100" dir="2700000" algn="tl">
              <a:srgbClr val="000000"/>
            </a:outerShdw>
          </a:effectLst>
          <a:latin typeface="+mj-lt"/>
          <a:ea typeface="MS PGothic" pitchFamily="34" charset="-128"/>
          <a:cs typeface="MS PGothic" charset="0"/>
        </a:defRPr>
      </a:lvl1pPr>
      <a:lvl2pPr algn="ctr" rtl="0" eaLnBrk="0" fontAlgn="base" hangingPunct="0">
        <a:spcBef>
          <a:spcPct val="0"/>
        </a:spcBef>
        <a:spcAft>
          <a:spcPct val="0"/>
        </a:spcAft>
        <a:defRPr sz="4000">
          <a:solidFill>
            <a:schemeClr val="tx1"/>
          </a:solidFill>
          <a:effectLst>
            <a:outerShdw blurRad="38100" dist="38100" dir="2700000" algn="tl">
              <a:srgbClr val="000000"/>
            </a:outerShdw>
          </a:effectLst>
          <a:latin typeface="Arial" charset="0"/>
          <a:ea typeface="MS PGothic" pitchFamily="34" charset="-128"/>
          <a:cs typeface="MS PGothic" charset="0"/>
        </a:defRPr>
      </a:lvl2pPr>
      <a:lvl3pPr algn="ctr" rtl="0" eaLnBrk="0" fontAlgn="base" hangingPunct="0">
        <a:spcBef>
          <a:spcPct val="0"/>
        </a:spcBef>
        <a:spcAft>
          <a:spcPct val="0"/>
        </a:spcAft>
        <a:defRPr sz="4000">
          <a:solidFill>
            <a:schemeClr val="tx1"/>
          </a:solidFill>
          <a:effectLst>
            <a:outerShdw blurRad="38100" dist="38100" dir="2700000" algn="tl">
              <a:srgbClr val="000000"/>
            </a:outerShdw>
          </a:effectLst>
          <a:latin typeface="Arial" charset="0"/>
          <a:ea typeface="MS PGothic" pitchFamily="34" charset="-128"/>
          <a:cs typeface="MS PGothic" charset="0"/>
        </a:defRPr>
      </a:lvl3pPr>
      <a:lvl4pPr algn="ctr" rtl="0" eaLnBrk="0" fontAlgn="base" hangingPunct="0">
        <a:spcBef>
          <a:spcPct val="0"/>
        </a:spcBef>
        <a:spcAft>
          <a:spcPct val="0"/>
        </a:spcAft>
        <a:defRPr sz="4000">
          <a:solidFill>
            <a:schemeClr val="tx1"/>
          </a:solidFill>
          <a:effectLst>
            <a:outerShdw blurRad="38100" dist="38100" dir="2700000" algn="tl">
              <a:srgbClr val="000000"/>
            </a:outerShdw>
          </a:effectLst>
          <a:latin typeface="Arial" charset="0"/>
          <a:ea typeface="MS PGothic" pitchFamily="34" charset="-128"/>
          <a:cs typeface="MS PGothic" charset="0"/>
        </a:defRPr>
      </a:lvl4pPr>
      <a:lvl5pPr algn="ctr" rtl="0" eaLnBrk="0" fontAlgn="base" hangingPunct="0">
        <a:spcBef>
          <a:spcPct val="0"/>
        </a:spcBef>
        <a:spcAft>
          <a:spcPct val="0"/>
        </a:spcAft>
        <a:defRPr sz="4000">
          <a:solidFill>
            <a:schemeClr val="tx1"/>
          </a:solidFill>
          <a:effectLst>
            <a:outerShdw blurRad="38100" dist="38100" dir="2700000" algn="tl">
              <a:srgbClr val="000000"/>
            </a:outerShdw>
          </a:effectLst>
          <a:latin typeface="Arial" charset="0"/>
          <a:ea typeface="MS PGothic" pitchFamily="34" charset="-128"/>
          <a:cs typeface="MS PGothic" charset="0"/>
        </a:defRPr>
      </a:lvl5pPr>
      <a:lvl6pPr marL="457200" algn="ctr" rtl="0" eaLnBrk="0" fontAlgn="base" hangingPunct="0">
        <a:spcBef>
          <a:spcPct val="0"/>
        </a:spcBef>
        <a:spcAft>
          <a:spcPct val="0"/>
        </a:spcAft>
        <a:defRPr sz="4000">
          <a:solidFill>
            <a:schemeClr val="tx1"/>
          </a:solidFill>
          <a:effectLst>
            <a:outerShdw blurRad="38100" dist="38100" dir="2700000" algn="tl">
              <a:srgbClr val="000000"/>
            </a:outerShdw>
          </a:effectLst>
          <a:latin typeface="Arial" charset="0"/>
          <a:ea typeface="ＭＳ Ｐゴシック" charset="0"/>
        </a:defRPr>
      </a:lvl6pPr>
      <a:lvl7pPr marL="914400" algn="ctr" rtl="0" eaLnBrk="0" fontAlgn="base" hangingPunct="0">
        <a:spcBef>
          <a:spcPct val="0"/>
        </a:spcBef>
        <a:spcAft>
          <a:spcPct val="0"/>
        </a:spcAft>
        <a:defRPr sz="4000">
          <a:solidFill>
            <a:schemeClr val="tx1"/>
          </a:solidFill>
          <a:effectLst>
            <a:outerShdw blurRad="38100" dist="38100" dir="2700000" algn="tl">
              <a:srgbClr val="000000"/>
            </a:outerShdw>
          </a:effectLst>
          <a:latin typeface="Arial" charset="0"/>
          <a:ea typeface="ＭＳ Ｐゴシック" charset="0"/>
        </a:defRPr>
      </a:lvl7pPr>
      <a:lvl8pPr marL="1371600" algn="ctr" rtl="0" eaLnBrk="0" fontAlgn="base" hangingPunct="0">
        <a:spcBef>
          <a:spcPct val="0"/>
        </a:spcBef>
        <a:spcAft>
          <a:spcPct val="0"/>
        </a:spcAft>
        <a:defRPr sz="4000">
          <a:solidFill>
            <a:schemeClr val="tx1"/>
          </a:solidFill>
          <a:effectLst>
            <a:outerShdw blurRad="38100" dist="38100" dir="2700000" algn="tl">
              <a:srgbClr val="000000"/>
            </a:outerShdw>
          </a:effectLst>
          <a:latin typeface="Arial" charset="0"/>
          <a:ea typeface="ＭＳ Ｐゴシック" charset="0"/>
        </a:defRPr>
      </a:lvl8pPr>
      <a:lvl9pPr marL="1828800" algn="ctr" rtl="0" eaLnBrk="0" fontAlgn="base" hangingPunct="0">
        <a:spcBef>
          <a:spcPct val="0"/>
        </a:spcBef>
        <a:spcAft>
          <a:spcPct val="0"/>
        </a:spcAft>
        <a:defRPr sz="4000">
          <a:solidFill>
            <a:schemeClr val="tx1"/>
          </a:solidFill>
          <a:effectLst>
            <a:outerShdw blurRad="38100" dist="38100" dir="2700000" algn="tl">
              <a:srgbClr val="000000"/>
            </a:outerShdw>
          </a:effectLst>
          <a:latin typeface="Arial" charset="0"/>
          <a:ea typeface="ＭＳ Ｐゴシック" charset="0"/>
        </a:defRPr>
      </a:lvl9pPr>
    </p:titleStyle>
    <p:bodyStyle>
      <a:lvl1pPr marL="342900" indent="-342900" algn="l" rtl="0" eaLnBrk="0" fontAlgn="base" hangingPunct="0">
        <a:spcBef>
          <a:spcPct val="20000"/>
        </a:spcBef>
        <a:spcAft>
          <a:spcPct val="0"/>
        </a:spcAft>
        <a:buClr>
          <a:schemeClr val="accent2"/>
        </a:buClr>
        <a:buSzPct val="100000"/>
        <a:buChar char="•"/>
        <a:defRPr sz="3200">
          <a:solidFill>
            <a:schemeClr val="tx1"/>
          </a:solidFill>
          <a:effectLst>
            <a:outerShdw blurRad="38100" dist="38100" dir="2700000" algn="tl">
              <a:srgbClr val="000000"/>
            </a:outerShdw>
          </a:effectLst>
          <a:latin typeface="+mn-lt"/>
          <a:ea typeface="MS PGothic" pitchFamily="34" charset="-128"/>
          <a:cs typeface="MS PGothic" charset="0"/>
        </a:defRPr>
      </a:lvl1pPr>
      <a:lvl2pPr marL="742950" indent="-285750" algn="l" rtl="0" eaLnBrk="0" fontAlgn="base" hangingPunct="0">
        <a:spcBef>
          <a:spcPct val="20000"/>
        </a:spcBef>
        <a:spcAft>
          <a:spcPct val="0"/>
        </a:spcAft>
        <a:defRPr sz="3200">
          <a:solidFill>
            <a:schemeClr val="tx1"/>
          </a:solidFill>
          <a:effectLst>
            <a:outerShdw blurRad="38100" dist="38100" dir="2700000" algn="tl">
              <a:srgbClr val="000000"/>
            </a:outerShdw>
          </a:effectLst>
          <a:latin typeface="+mn-lt"/>
          <a:ea typeface="MS PGothic" pitchFamily="34" charset="-128"/>
          <a:cs typeface="MS PGothic" charset="0"/>
        </a:defRPr>
      </a:lvl2pPr>
      <a:lvl3pPr marL="1143000" indent="-228600" algn="l" rtl="0" eaLnBrk="0" fontAlgn="base" hangingPunct="0">
        <a:spcBef>
          <a:spcPct val="20000"/>
        </a:spcBef>
        <a:spcAft>
          <a:spcPct val="0"/>
        </a:spcAft>
        <a:defRPr sz="3200">
          <a:solidFill>
            <a:schemeClr val="tx1"/>
          </a:solidFill>
          <a:effectLst>
            <a:outerShdw blurRad="38100" dist="38100" dir="2700000" algn="tl">
              <a:srgbClr val="000000"/>
            </a:outerShdw>
          </a:effectLst>
          <a:latin typeface="+mn-lt"/>
          <a:ea typeface="MS PGothic" pitchFamily="34" charset="-128"/>
          <a:cs typeface="MS PGothic" charset="0"/>
        </a:defRPr>
      </a:lvl3pPr>
      <a:lvl4pPr marL="1600200" indent="-228600" algn="l" rtl="0" eaLnBrk="0" fontAlgn="base" hangingPunct="0">
        <a:spcBef>
          <a:spcPct val="20000"/>
        </a:spcBef>
        <a:spcAft>
          <a:spcPct val="0"/>
        </a:spcAft>
        <a:defRPr sz="3200">
          <a:solidFill>
            <a:schemeClr val="tx1"/>
          </a:solidFill>
          <a:effectLst>
            <a:outerShdw blurRad="38100" dist="38100" dir="2700000" algn="tl">
              <a:srgbClr val="000000"/>
            </a:outerShdw>
          </a:effectLst>
          <a:latin typeface="+mn-lt"/>
          <a:ea typeface="MS PGothic" pitchFamily="34" charset="-128"/>
          <a:cs typeface="MS PGothic" charset="0"/>
        </a:defRPr>
      </a:lvl4pPr>
      <a:lvl5pPr marL="2057400" indent="-228600" algn="l" rtl="0" eaLnBrk="0" fontAlgn="base" hangingPunct="0">
        <a:spcBef>
          <a:spcPct val="20000"/>
        </a:spcBef>
        <a:spcAft>
          <a:spcPct val="0"/>
        </a:spcAft>
        <a:defRPr sz="3200">
          <a:solidFill>
            <a:schemeClr val="tx1"/>
          </a:solidFill>
          <a:effectLst>
            <a:outerShdw blurRad="38100" dist="38100" dir="2700000" algn="tl">
              <a:srgbClr val="000000"/>
            </a:outerShdw>
          </a:effectLst>
          <a:latin typeface="+mn-lt"/>
          <a:ea typeface="MS PGothic" pitchFamily="34" charset="-128"/>
          <a:cs typeface="MS PGothic" charset="0"/>
        </a:defRPr>
      </a:lvl5pPr>
      <a:lvl6pPr marL="2514600" indent="-228600" algn="l" rtl="0" eaLnBrk="0" fontAlgn="base" hangingPunct="0">
        <a:spcBef>
          <a:spcPct val="20000"/>
        </a:spcBef>
        <a:spcAft>
          <a:spcPct val="0"/>
        </a:spcAft>
        <a:defRPr sz="3200">
          <a:solidFill>
            <a:schemeClr val="tx1"/>
          </a:solidFill>
          <a:effectLst>
            <a:outerShdw blurRad="38100" dist="38100" dir="2700000" algn="tl">
              <a:srgbClr val="000000"/>
            </a:outerShdw>
          </a:effectLst>
          <a:latin typeface="+mn-lt"/>
          <a:ea typeface="+mn-ea"/>
        </a:defRPr>
      </a:lvl6pPr>
      <a:lvl7pPr marL="2971800" indent="-228600" algn="l" rtl="0" eaLnBrk="0" fontAlgn="base" hangingPunct="0">
        <a:spcBef>
          <a:spcPct val="20000"/>
        </a:spcBef>
        <a:spcAft>
          <a:spcPct val="0"/>
        </a:spcAft>
        <a:defRPr sz="3200">
          <a:solidFill>
            <a:schemeClr val="tx1"/>
          </a:solidFill>
          <a:effectLst>
            <a:outerShdw blurRad="38100" dist="38100" dir="2700000" algn="tl">
              <a:srgbClr val="000000"/>
            </a:outerShdw>
          </a:effectLst>
          <a:latin typeface="+mn-lt"/>
          <a:ea typeface="+mn-ea"/>
        </a:defRPr>
      </a:lvl7pPr>
      <a:lvl8pPr marL="3429000" indent="-228600" algn="l" rtl="0" eaLnBrk="0" fontAlgn="base" hangingPunct="0">
        <a:spcBef>
          <a:spcPct val="20000"/>
        </a:spcBef>
        <a:spcAft>
          <a:spcPct val="0"/>
        </a:spcAft>
        <a:defRPr sz="3200">
          <a:solidFill>
            <a:schemeClr val="tx1"/>
          </a:solidFill>
          <a:effectLst>
            <a:outerShdw blurRad="38100" dist="38100" dir="2700000" algn="tl">
              <a:srgbClr val="000000"/>
            </a:outerShdw>
          </a:effectLst>
          <a:latin typeface="+mn-lt"/>
          <a:ea typeface="+mn-ea"/>
        </a:defRPr>
      </a:lvl8pPr>
      <a:lvl9pPr marL="3886200" indent="-228600" algn="l" rtl="0" eaLnBrk="0" fontAlgn="base" hangingPunct="0">
        <a:spcBef>
          <a:spcPct val="20000"/>
        </a:spcBef>
        <a:spcAft>
          <a:spcPct val="0"/>
        </a:spcAft>
        <a:defRPr sz="32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33600"/>
            <a:ext cx="7772400" cy="1470025"/>
          </a:xfrm>
        </p:spPr>
        <p:txBody>
          <a:bodyPr/>
          <a:lstStyle/>
          <a:p>
            <a:r>
              <a:rPr lang="en-US" dirty="0" smtClean="0"/>
              <a:t>Assuring financial security with aging, or practicing </a:t>
            </a:r>
            <a:r>
              <a:rPr lang="en-US" i="1" dirty="0" err="1" smtClean="0"/>
              <a:t>whealthcare</a:t>
            </a:r>
            <a:endParaRPr lang="en-US" i="1" dirty="0"/>
          </a:p>
        </p:txBody>
      </p:sp>
      <p:sp>
        <p:nvSpPr>
          <p:cNvPr id="5" name="Subtitle 4"/>
          <p:cNvSpPr>
            <a:spLocks noGrp="1"/>
          </p:cNvSpPr>
          <p:nvPr>
            <p:ph type="subTitle" idx="1"/>
          </p:nvPr>
        </p:nvSpPr>
        <p:spPr/>
        <p:txBody>
          <a:bodyPr/>
          <a:lstStyle/>
          <a:p>
            <a:r>
              <a:rPr lang="en-US" dirty="0" smtClean="0">
                <a:solidFill>
                  <a:schemeClr val="tx1"/>
                </a:solidFill>
              </a:rPr>
              <a:t>Jason Karlawish, MD</a:t>
            </a:r>
          </a:p>
          <a:p>
            <a:r>
              <a:rPr lang="en-US" dirty="0" smtClean="0">
                <a:solidFill>
                  <a:schemeClr val="tx1"/>
                </a:solidFill>
              </a:rPr>
              <a:t>University of Pennsylvania</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5867400"/>
            <a:ext cx="8888413"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43198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4294967295"/>
          </p:nvPr>
        </p:nvSpPr>
        <p:spPr bwMode="auto">
          <a:xfrm>
            <a:off x="6553489" y="6248873"/>
            <a:ext cx="1905000" cy="4564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100000"/>
              <a:buChar char="•"/>
              <a:defRPr sz="3200">
                <a:solidFill>
                  <a:schemeClr val="tx1"/>
                </a:solidFill>
                <a:latin typeface="Arial" pitchFamily="34" charset="0"/>
                <a:ea typeface="MS PGothic" pitchFamily="34" charset="-128"/>
              </a:defRPr>
            </a:lvl1pPr>
            <a:lvl2pPr marL="742950" indent="-285750">
              <a:spcBef>
                <a:spcPct val="20000"/>
              </a:spcBef>
              <a:defRPr sz="3200">
                <a:solidFill>
                  <a:schemeClr val="tx1"/>
                </a:solidFill>
                <a:latin typeface="Arial" pitchFamily="34" charset="0"/>
                <a:ea typeface="MS PGothic" pitchFamily="34" charset="-128"/>
              </a:defRPr>
            </a:lvl2pPr>
            <a:lvl3pPr marL="1143000" indent="-228600">
              <a:spcBef>
                <a:spcPct val="20000"/>
              </a:spcBef>
              <a:defRPr sz="3200">
                <a:solidFill>
                  <a:schemeClr val="tx1"/>
                </a:solidFill>
                <a:latin typeface="Arial" pitchFamily="34" charset="0"/>
                <a:ea typeface="MS PGothic" pitchFamily="34" charset="-128"/>
              </a:defRPr>
            </a:lvl3pPr>
            <a:lvl4pPr marL="1600200" indent="-228600">
              <a:spcBef>
                <a:spcPct val="20000"/>
              </a:spcBef>
              <a:defRPr sz="3200">
                <a:solidFill>
                  <a:schemeClr val="tx1"/>
                </a:solidFill>
                <a:latin typeface="Arial" pitchFamily="34" charset="0"/>
                <a:ea typeface="MS PGothic" pitchFamily="34" charset="-128"/>
              </a:defRPr>
            </a:lvl4pPr>
            <a:lvl5pPr marL="2057400" indent="-228600">
              <a:spcBef>
                <a:spcPct val="20000"/>
              </a:spcBef>
              <a:defRPr sz="32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sz="32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sz="32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sz="32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sz="3200">
                <a:solidFill>
                  <a:schemeClr val="tx1"/>
                </a:solidFill>
                <a:latin typeface="Arial" pitchFamily="34" charset="0"/>
                <a:ea typeface="MS PGothic" pitchFamily="34" charset="-128"/>
              </a:defRPr>
            </a:lvl9pPr>
          </a:lstStyle>
          <a:p>
            <a:pPr eaLnBrk="0" fontAlgn="base" hangingPunct="0">
              <a:spcBef>
                <a:spcPct val="0"/>
              </a:spcBef>
              <a:spcAft>
                <a:spcPct val="0"/>
              </a:spcAft>
              <a:buClrTx/>
              <a:buSzTx/>
              <a:buFontTx/>
              <a:buNone/>
            </a:pPr>
            <a:fld id="{39A4D577-5E2C-468F-AFD4-2743753E5EAD}" type="slidenum">
              <a:rPr lang="en-US" altLang="en-US" sz="1400" smtClean="0">
                <a:solidFill>
                  <a:srgbClr val="FFFFFF"/>
                </a:solidFill>
              </a:rPr>
              <a:pPr eaLnBrk="0" fontAlgn="base" hangingPunct="0">
                <a:spcBef>
                  <a:spcPct val="0"/>
                </a:spcBef>
                <a:spcAft>
                  <a:spcPct val="0"/>
                </a:spcAft>
                <a:buClrTx/>
                <a:buSzTx/>
                <a:buFontTx/>
                <a:buNone/>
              </a:pPr>
              <a:t>10</a:t>
            </a:fld>
            <a:endParaRPr lang="en-US" altLang="en-US" sz="1400" smtClean="0">
              <a:solidFill>
                <a:srgbClr val="FFFFFF"/>
              </a:solidFill>
            </a:endParaRPr>
          </a:p>
        </p:txBody>
      </p:sp>
      <p:sp>
        <p:nvSpPr>
          <p:cNvPr id="15362" name="Rectangle 2"/>
          <p:cNvSpPr>
            <a:spLocks noGrp="1" noChangeArrowheads="1"/>
          </p:cNvSpPr>
          <p:nvPr>
            <p:ph type="title" idx="4294967295"/>
          </p:nvPr>
        </p:nvSpPr>
        <p:spPr>
          <a:xfrm>
            <a:off x="692730" y="232282"/>
            <a:ext cx="7772977" cy="838164"/>
          </a:xfrm>
        </p:spPr>
        <p:txBody>
          <a:bodyPr anchor="b"/>
          <a:lstStyle/>
          <a:p>
            <a:pPr eaLnBrk="1" hangingPunct="1">
              <a:defRPr/>
            </a:pPr>
            <a:r>
              <a:rPr lang="en-US" altLang="en-US" b="1" dirty="0" smtClean="0">
                <a:cs typeface="+mj-cs"/>
              </a:rPr>
              <a:t>Longitudinal Age Changes</a:t>
            </a:r>
            <a:endParaRPr lang="en-US" altLang="en-US" dirty="0" smtClean="0">
              <a:cs typeface="+mj-cs"/>
            </a:endParaRPr>
          </a:p>
        </p:txBody>
      </p:sp>
      <p:pic>
        <p:nvPicPr>
          <p:cNvPr id="15363" name="Chart Placeholder 3" descr="IDA3-Fig.5.7a.pic"/>
          <p:cNvPicPr>
            <a:picLocks noGrp="1" noChangeAspect="1"/>
          </p:cNvPicPr>
          <p:nvPr>
            <p:ph type="chart" idx="4294967295"/>
          </p:nvPr>
        </p:nvPicPr>
        <p:blipFill>
          <a:blip r:embed="rId3"/>
          <a:srcRect l="-13377" r="-13377"/>
          <a:stretch>
            <a:fillRect/>
          </a:stretch>
        </p:blipFill>
        <p:spPr>
          <a:xfrm>
            <a:off x="623455" y="1011972"/>
            <a:ext cx="8458489" cy="4952639"/>
          </a:xfrm>
        </p:spPr>
      </p:pic>
      <p:sp>
        <p:nvSpPr>
          <p:cNvPr id="20485" name="TextBox 4"/>
          <p:cNvSpPr txBox="1">
            <a:spLocks noChangeArrowheads="1"/>
          </p:cNvSpPr>
          <p:nvPr/>
        </p:nvSpPr>
        <p:spPr bwMode="auto">
          <a:xfrm>
            <a:off x="1454727" y="6157906"/>
            <a:ext cx="7135091" cy="472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100000"/>
              <a:buChar char="•"/>
              <a:defRPr sz="3200">
                <a:solidFill>
                  <a:schemeClr val="tx1"/>
                </a:solidFill>
                <a:latin typeface="Arial" pitchFamily="34" charset="0"/>
                <a:ea typeface="MS PGothic" pitchFamily="34" charset="-128"/>
              </a:defRPr>
            </a:lvl1pPr>
            <a:lvl2pPr marL="742950" indent="-285750">
              <a:spcBef>
                <a:spcPct val="20000"/>
              </a:spcBef>
              <a:defRPr sz="3200">
                <a:solidFill>
                  <a:schemeClr val="tx1"/>
                </a:solidFill>
                <a:latin typeface="Arial" pitchFamily="34" charset="0"/>
                <a:ea typeface="MS PGothic" pitchFamily="34" charset="-128"/>
              </a:defRPr>
            </a:lvl2pPr>
            <a:lvl3pPr marL="1143000" indent="-228600">
              <a:spcBef>
                <a:spcPct val="20000"/>
              </a:spcBef>
              <a:defRPr sz="3200">
                <a:solidFill>
                  <a:schemeClr val="tx1"/>
                </a:solidFill>
                <a:latin typeface="Arial" pitchFamily="34" charset="0"/>
                <a:ea typeface="MS PGothic" pitchFamily="34" charset="-128"/>
              </a:defRPr>
            </a:lvl3pPr>
            <a:lvl4pPr marL="1600200" indent="-228600">
              <a:spcBef>
                <a:spcPct val="20000"/>
              </a:spcBef>
              <a:defRPr sz="3200">
                <a:solidFill>
                  <a:schemeClr val="tx1"/>
                </a:solidFill>
                <a:latin typeface="Arial" pitchFamily="34" charset="0"/>
                <a:ea typeface="MS PGothic" pitchFamily="34" charset="-128"/>
              </a:defRPr>
            </a:lvl4pPr>
            <a:lvl5pPr marL="2057400" indent="-228600">
              <a:spcBef>
                <a:spcPct val="20000"/>
              </a:spcBef>
              <a:defRPr sz="32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defRPr sz="32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defRPr sz="32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defRPr sz="32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defRPr sz="3200">
                <a:solidFill>
                  <a:schemeClr val="tx1"/>
                </a:solidFill>
                <a:latin typeface="Arial" pitchFamily="34" charset="0"/>
                <a:ea typeface="MS PGothic" pitchFamily="34" charset="-128"/>
              </a:defRPr>
            </a:lvl9pPr>
          </a:lstStyle>
          <a:p>
            <a:pPr eaLnBrk="0" fontAlgn="base" hangingPunct="0">
              <a:spcBef>
                <a:spcPct val="0"/>
              </a:spcBef>
              <a:spcAft>
                <a:spcPct val="0"/>
              </a:spcAft>
              <a:buClrTx/>
              <a:buSzTx/>
              <a:buFontTx/>
              <a:buNone/>
            </a:pPr>
            <a:r>
              <a:rPr lang="en-US" altLang="en-US" sz="1200" smtClean="0">
                <a:solidFill>
                  <a:srgbClr val="FFFFFF"/>
                </a:solidFill>
                <a:latin typeface="Times New Roman" pitchFamily="18" charset="0"/>
              </a:rPr>
              <a:t>Schaie, K.W.,  Developmental Influences on Adult Intelligence, Seattle Longitudinal Study Second Edition,. New York,  Oxford University Press.</a:t>
            </a:r>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Future Time Perspective declines over chronologic age</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568369"/>
            <a:ext cx="7162800" cy="5213431"/>
          </a:xfrm>
        </p:spPr>
      </p:pic>
    </p:spTree>
    <p:extLst>
      <p:ext uri="{BB962C8B-B14F-4D97-AF65-F5344CB8AC3E}">
        <p14:creationId xmlns:p14="http://schemas.microsoft.com/office/powerpoint/2010/main" val="25175249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n w="0"/>
                <a:effectLst>
                  <a:outerShdw blurRad="38100" dist="19050" dir="2700000" algn="tl" rotWithShape="0">
                    <a:schemeClr val="dk1">
                      <a:alpha val="40000"/>
                    </a:schemeClr>
                  </a:outerShdw>
                </a:effectLst>
              </a:rPr>
              <a:t>Individual </a:t>
            </a:r>
          </a:p>
        </p:txBody>
      </p:sp>
      <p:sp>
        <p:nvSpPr>
          <p:cNvPr id="3" name="Content Placeholder 2"/>
          <p:cNvSpPr>
            <a:spLocks noGrp="1"/>
          </p:cNvSpPr>
          <p:nvPr>
            <p:ph idx="1"/>
          </p:nvPr>
        </p:nvSpPr>
        <p:spPr/>
        <p:txBody>
          <a:bodyPr>
            <a:normAutofit/>
          </a:bodyPr>
          <a:lstStyle/>
          <a:p>
            <a:r>
              <a:rPr lang="en-US" dirty="0" smtClean="0"/>
              <a:t>Financial capacity is among the earliest abilities affected by changes in the aging brain</a:t>
            </a:r>
            <a:endParaRPr lang="en-US" dirty="0"/>
          </a:p>
          <a:p>
            <a:pPr lvl="1"/>
            <a:r>
              <a:rPr lang="en-US" dirty="0"/>
              <a:t>c</a:t>
            </a:r>
            <a:r>
              <a:rPr lang="en-US" dirty="0" smtClean="0"/>
              <a:t>hanges in financial capacity lead to errors or bad decisions and create a risk of scams, fraud or abuse</a:t>
            </a:r>
          </a:p>
          <a:p>
            <a:r>
              <a:rPr lang="en-US" dirty="0" smtClean="0"/>
              <a:t>They need interventions to prevent cognitive loss, education and empower, and plan ahead…</a:t>
            </a:r>
          </a:p>
          <a:p>
            <a:pPr marL="0" indent="0">
              <a:buNone/>
            </a:pPr>
            <a:endParaRPr lang="en-US" sz="2800" dirty="0" smtClean="0"/>
          </a:p>
          <a:p>
            <a:pPr marL="0" indent="0">
              <a:buNone/>
            </a:pPr>
            <a:endParaRPr lang="en-US" dirty="0" smtClean="0"/>
          </a:p>
          <a:p>
            <a:endParaRPr lang="en-US" dirty="0"/>
          </a:p>
        </p:txBody>
      </p:sp>
    </p:spTree>
    <p:extLst>
      <p:ext uri="{BB962C8B-B14F-4D97-AF65-F5344CB8AC3E}">
        <p14:creationId xmlns:p14="http://schemas.microsoft.com/office/powerpoint/2010/main" val="25789296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n w="0"/>
                <a:effectLst>
                  <a:outerShdw blurRad="38100" dist="19050" dir="2700000" algn="tl" rotWithShape="0">
                    <a:schemeClr val="dk1">
                      <a:alpha val="40000"/>
                    </a:schemeClr>
                  </a:outerShdw>
                </a:effectLst>
              </a:rPr>
              <a:t>Relationships</a:t>
            </a:r>
          </a:p>
        </p:txBody>
      </p:sp>
      <p:sp>
        <p:nvSpPr>
          <p:cNvPr id="3" name="Content Placeholder 2"/>
          <p:cNvSpPr>
            <a:spLocks noGrp="1"/>
          </p:cNvSpPr>
          <p:nvPr>
            <p:ph idx="1"/>
          </p:nvPr>
        </p:nvSpPr>
        <p:spPr/>
        <p:txBody>
          <a:bodyPr>
            <a:normAutofit/>
          </a:bodyPr>
          <a:lstStyle/>
          <a:p>
            <a:r>
              <a:rPr lang="en-US" dirty="0" smtClean="0"/>
              <a:t>Health care professionals</a:t>
            </a:r>
          </a:p>
          <a:p>
            <a:r>
              <a:rPr lang="en-US" dirty="0" smtClean="0"/>
              <a:t>Family, friends, and neighbors</a:t>
            </a:r>
          </a:p>
          <a:p>
            <a:r>
              <a:rPr lang="en-US" dirty="0" smtClean="0"/>
              <a:t>Bankers and financial professionals</a:t>
            </a:r>
          </a:p>
          <a:p>
            <a:pPr lvl="1"/>
            <a:endParaRPr lang="en-US" dirty="0" smtClean="0"/>
          </a:p>
          <a:p>
            <a:pPr lvl="1"/>
            <a:endParaRPr lang="en-US" dirty="0" smtClean="0"/>
          </a:p>
          <a:p>
            <a:pPr lvl="1"/>
            <a:endParaRPr lang="en-US" dirty="0" smtClean="0"/>
          </a:p>
          <a:p>
            <a:pPr marL="0" indent="0">
              <a:buNone/>
            </a:pPr>
            <a:endParaRPr lang="en-US" sz="1400" dirty="0" smtClean="0"/>
          </a:p>
          <a:p>
            <a:pPr marL="0" indent="0">
              <a:buNone/>
            </a:pPr>
            <a:endParaRPr lang="en-US" sz="1400" dirty="0"/>
          </a:p>
          <a:p>
            <a:endParaRPr lang="en-US" dirty="0"/>
          </a:p>
        </p:txBody>
      </p:sp>
    </p:spTree>
    <p:extLst>
      <p:ext uri="{BB962C8B-B14F-4D97-AF65-F5344CB8AC3E}">
        <p14:creationId xmlns:p14="http://schemas.microsoft.com/office/powerpoint/2010/main" val="6715791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n w="0"/>
                <a:effectLst>
                  <a:outerShdw blurRad="38100" dist="19050" dir="2700000" algn="tl" rotWithShape="0">
                    <a:schemeClr val="dk1">
                      <a:alpha val="40000"/>
                    </a:schemeClr>
                  </a:outerShdw>
                </a:effectLst>
              </a:rPr>
              <a:t>Relationships</a:t>
            </a:r>
          </a:p>
        </p:txBody>
      </p:sp>
      <p:sp>
        <p:nvSpPr>
          <p:cNvPr id="3" name="Content Placeholder 2"/>
          <p:cNvSpPr>
            <a:spLocks noGrp="1"/>
          </p:cNvSpPr>
          <p:nvPr>
            <p:ph idx="1"/>
          </p:nvPr>
        </p:nvSpPr>
        <p:spPr/>
        <p:txBody>
          <a:bodyPr>
            <a:normAutofit/>
          </a:bodyPr>
          <a:lstStyle/>
          <a:p>
            <a:r>
              <a:rPr lang="en-US" dirty="0" smtClean="0"/>
              <a:t>Health care professionals</a:t>
            </a:r>
          </a:p>
          <a:p>
            <a:pPr lvl="1"/>
            <a:r>
              <a:rPr lang="en-US" dirty="0"/>
              <a:t>d</a:t>
            </a:r>
            <a:r>
              <a:rPr lang="en-US" dirty="0" smtClean="0"/>
              <a:t>iagnose &amp; treat geriatric syndromes could benefit from more real world information</a:t>
            </a:r>
          </a:p>
          <a:p>
            <a:r>
              <a:rPr lang="en-US" dirty="0" smtClean="0"/>
              <a:t>Family, friends, and neighbors</a:t>
            </a:r>
          </a:p>
          <a:p>
            <a:pPr lvl="1"/>
            <a:r>
              <a:rPr lang="en-US" dirty="0" smtClean="0"/>
              <a:t>informants and helpers who need training</a:t>
            </a:r>
          </a:p>
          <a:p>
            <a:r>
              <a:rPr lang="en-US" dirty="0" smtClean="0"/>
              <a:t>Bankers and financial professionals</a:t>
            </a:r>
          </a:p>
          <a:p>
            <a:pPr lvl="1"/>
            <a:r>
              <a:rPr lang="en-US" dirty="0"/>
              <a:t>a</a:t>
            </a:r>
            <a:r>
              <a:rPr lang="en-US" dirty="0" smtClean="0"/>
              <a:t>dvisors with responsibility who need training</a:t>
            </a:r>
          </a:p>
          <a:p>
            <a:pPr lvl="1"/>
            <a:endParaRPr lang="en-US" dirty="0" smtClean="0"/>
          </a:p>
          <a:p>
            <a:pPr lvl="1"/>
            <a:endParaRPr lang="en-US" dirty="0" smtClean="0"/>
          </a:p>
          <a:p>
            <a:pPr lvl="1"/>
            <a:endParaRPr lang="en-US" dirty="0" smtClean="0"/>
          </a:p>
          <a:p>
            <a:pPr marL="0" indent="0">
              <a:buNone/>
            </a:pPr>
            <a:endParaRPr lang="en-US" sz="1400" dirty="0" smtClean="0"/>
          </a:p>
          <a:p>
            <a:pPr marL="0" indent="0">
              <a:buNone/>
            </a:pPr>
            <a:endParaRPr lang="en-US" sz="1400" dirty="0"/>
          </a:p>
          <a:p>
            <a:endParaRPr lang="en-US" dirty="0"/>
          </a:p>
        </p:txBody>
      </p:sp>
    </p:spTree>
    <p:extLst>
      <p:ext uri="{BB962C8B-B14F-4D97-AF65-F5344CB8AC3E}">
        <p14:creationId xmlns:p14="http://schemas.microsoft.com/office/powerpoint/2010/main" val="14863335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n w="0"/>
                <a:effectLst>
                  <a:outerShdw blurRad="38100" dist="19050" dir="2700000" algn="tl" rotWithShape="0">
                    <a:schemeClr val="dk1">
                      <a:alpha val="40000"/>
                    </a:schemeClr>
                  </a:outerShdw>
                </a:effectLst>
              </a:rPr>
              <a:t>Community</a:t>
            </a:r>
            <a:endParaRPr lang="en-US" dirty="0"/>
          </a:p>
        </p:txBody>
      </p:sp>
      <p:sp>
        <p:nvSpPr>
          <p:cNvPr id="3" name="Content Placeholder 2"/>
          <p:cNvSpPr>
            <a:spLocks noGrp="1"/>
          </p:cNvSpPr>
          <p:nvPr>
            <p:ph idx="1"/>
          </p:nvPr>
        </p:nvSpPr>
        <p:spPr/>
        <p:txBody>
          <a:bodyPr>
            <a:normAutofit/>
          </a:bodyPr>
          <a:lstStyle/>
          <a:p>
            <a:r>
              <a:rPr lang="en-US" dirty="0" smtClean="0"/>
              <a:t>Banking &amp; financial services companies</a:t>
            </a:r>
          </a:p>
          <a:p>
            <a:r>
              <a:rPr lang="en-US" dirty="0" smtClean="0">
                <a:ln w="0"/>
              </a:rPr>
              <a:t>APS and law enforcement</a:t>
            </a:r>
          </a:p>
          <a:p>
            <a:r>
              <a:rPr lang="en-US" dirty="0" smtClean="0">
                <a:ln w="0"/>
              </a:rPr>
              <a:t>Health </a:t>
            </a:r>
            <a:r>
              <a:rPr lang="en-US" dirty="0" smtClean="0">
                <a:ln w="0"/>
              </a:rPr>
              <a:t>care </a:t>
            </a:r>
            <a:r>
              <a:rPr lang="en-US" dirty="0" smtClean="0">
                <a:ln w="0"/>
              </a:rPr>
              <a:t>system</a:t>
            </a:r>
          </a:p>
          <a:p>
            <a:r>
              <a:rPr lang="en-US" dirty="0" smtClean="0">
                <a:ln w="0"/>
              </a:rPr>
              <a:t>Foundations </a:t>
            </a:r>
            <a:r>
              <a:rPr lang="en-US" dirty="0">
                <a:ln w="0"/>
              </a:rPr>
              <a:t>and advocacy groups</a:t>
            </a:r>
          </a:p>
          <a:p>
            <a:pPr marL="457200" lvl="1" indent="0">
              <a:buNone/>
            </a:pPr>
            <a:endParaRPr lang="en-US" dirty="0" smtClean="0">
              <a:ln w="0"/>
            </a:endParaRPr>
          </a:p>
          <a:p>
            <a:pPr lvl="1"/>
            <a:endParaRPr lang="en-US" dirty="0"/>
          </a:p>
          <a:p>
            <a:pPr marL="457200" lvl="1" indent="0">
              <a:buNone/>
            </a:pPr>
            <a:endParaRPr lang="en-US" dirty="0" smtClean="0"/>
          </a:p>
          <a:p>
            <a:pPr lvl="1"/>
            <a:endParaRPr lang="en-US" dirty="0"/>
          </a:p>
        </p:txBody>
      </p:sp>
    </p:spTree>
    <p:extLst>
      <p:ext uri="{BB962C8B-B14F-4D97-AF65-F5344CB8AC3E}">
        <p14:creationId xmlns:p14="http://schemas.microsoft.com/office/powerpoint/2010/main" val="28313946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n w="0"/>
                <a:effectLst>
                  <a:outerShdw blurRad="38100" dist="19050" dir="2700000" algn="tl" rotWithShape="0">
                    <a:schemeClr val="dk1">
                      <a:alpha val="40000"/>
                    </a:schemeClr>
                  </a:outerShdw>
                </a:effectLst>
              </a:rPr>
              <a:t>Community, or the case for the </a:t>
            </a:r>
            <a:br>
              <a:rPr lang="en-US" dirty="0" smtClean="0">
                <a:ln w="0"/>
                <a:effectLst>
                  <a:outerShdw blurRad="38100" dist="19050" dir="2700000" algn="tl" rotWithShape="0">
                    <a:schemeClr val="dk1">
                      <a:alpha val="40000"/>
                    </a:schemeClr>
                  </a:outerShdw>
                </a:effectLst>
              </a:rPr>
            </a:br>
            <a:r>
              <a:rPr lang="en-US" dirty="0" smtClean="0">
                <a:ln w="0"/>
                <a:effectLst>
                  <a:outerShdw blurRad="38100" dist="19050" dir="2700000" algn="tl" rotWithShape="0">
                    <a:schemeClr val="dk1">
                      <a:alpha val="40000"/>
                    </a:schemeClr>
                  </a:outerShdw>
                </a:effectLst>
              </a:rPr>
              <a:t>multi-disciplinary </a:t>
            </a:r>
            <a:r>
              <a:rPr lang="en-US" dirty="0" smtClean="0">
                <a:ln w="0"/>
                <a:effectLst>
                  <a:outerShdw blurRad="38100" dist="19050" dir="2700000" algn="tl" rotWithShape="0">
                    <a:schemeClr val="dk1">
                      <a:alpha val="40000"/>
                    </a:schemeClr>
                  </a:outerShdw>
                </a:effectLst>
              </a:rPr>
              <a:t>team</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Banking &amp; financial services companies</a:t>
            </a:r>
          </a:p>
          <a:p>
            <a:pPr lvl="1"/>
            <a:r>
              <a:rPr lang="en-US" dirty="0" smtClean="0"/>
              <a:t>technology </a:t>
            </a:r>
            <a:r>
              <a:rPr lang="en-US" dirty="0"/>
              <a:t>to monitor </a:t>
            </a:r>
            <a:r>
              <a:rPr lang="en-US" dirty="0" smtClean="0"/>
              <a:t>financial capacity and to identify persons at risk</a:t>
            </a:r>
          </a:p>
          <a:p>
            <a:pPr lvl="1"/>
            <a:r>
              <a:rPr lang="en-US" dirty="0" smtClean="0"/>
              <a:t>halt suspicious transactions</a:t>
            </a:r>
          </a:p>
          <a:p>
            <a:r>
              <a:rPr lang="en-US" dirty="0" smtClean="0">
                <a:ln w="0"/>
              </a:rPr>
              <a:t>APS and law enforcement</a:t>
            </a:r>
          </a:p>
          <a:p>
            <a:pPr lvl="1"/>
            <a:r>
              <a:rPr lang="en-US" dirty="0">
                <a:ln w="0"/>
              </a:rPr>
              <a:t>i</a:t>
            </a:r>
            <a:r>
              <a:rPr lang="en-US" dirty="0" smtClean="0">
                <a:ln w="0"/>
              </a:rPr>
              <a:t>nvestigators, enforcers and service providers who need to be integrated into the other systems</a:t>
            </a:r>
          </a:p>
          <a:p>
            <a:r>
              <a:rPr lang="en-US" dirty="0" smtClean="0">
                <a:ln w="0"/>
              </a:rPr>
              <a:t>Health </a:t>
            </a:r>
            <a:r>
              <a:rPr lang="en-US" dirty="0" smtClean="0">
                <a:ln w="0"/>
              </a:rPr>
              <a:t>care system</a:t>
            </a:r>
          </a:p>
          <a:p>
            <a:pPr lvl="1"/>
            <a:r>
              <a:rPr lang="en-US" dirty="0" smtClean="0">
                <a:ln w="0"/>
              </a:rPr>
              <a:t>take care of a population by talking with the above</a:t>
            </a:r>
          </a:p>
          <a:p>
            <a:r>
              <a:rPr lang="en-US" dirty="0">
                <a:ln w="0"/>
              </a:rPr>
              <a:t>Foundations and advocacy </a:t>
            </a:r>
            <a:r>
              <a:rPr lang="en-US" dirty="0" smtClean="0">
                <a:ln w="0"/>
              </a:rPr>
              <a:t>groups</a:t>
            </a:r>
          </a:p>
          <a:p>
            <a:pPr marL="800100" lvl="3" indent="-342900"/>
            <a:r>
              <a:rPr lang="en-US" sz="2800" dirty="0">
                <a:ln w="0"/>
              </a:rPr>
              <a:t>educate &amp; empower</a:t>
            </a:r>
          </a:p>
          <a:p>
            <a:endParaRPr lang="en-US" dirty="0">
              <a:ln w="0"/>
            </a:endParaRPr>
          </a:p>
          <a:p>
            <a:pPr marL="457200" lvl="1" indent="0">
              <a:buNone/>
            </a:pPr>
            <a:endParaRPr lang="en-US" dirty="0"/>
          </a:p>
          <a:p>
            <a:pPr marL="457200" lvl="1" indent="0">
              <a:buNone/>
            </a:pPr>
            <a:endParaRPr lang="en-US" dirty="0" smtClean="0"/>
          </a:p>
          <a:p>
            <a:pPr lvl="1"/>
            <a:endParaRPr lang="en-US" dirty="0"/>
          </a:p>
        </p:txBody>
      </p:sp>
    </p:spTree>
    <p:extLst>
      <p:ext uri="{BB962C8B-B14F-4D97-AF65-F5344CB8AC3E}">
        <p14:creationId xmlns:p14="http://schemas.microsoft.com/office/powerpoint/2010/main" val="37002036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n w="0"/>
                <a:effectLst>
                  <a:outerShdw blurRad="38100" dist="25400" dir="5400000" algn="ctr" rotWithShape="0">
                    <a:srgbClr val="6E747A">
                      <a:alpha val="43000"/>
                    </a:srgbClr>
                  </a:outerShdw>
                </a:effectLst>
              </a:rPr>
              <a:t>Societal</a:t>
            </a:r>
            <a:endParaRPr lang="en-US" dirty="0"/>
          </a:p>
        </p:txBody>
      </p:sp>
      <p:sp>
        <p:nvSpPr>
          <p:cNvPr id="3" name="Content Placeholder 2"/>
          <p:cNvSpPr>
            <a:spLocks noGrp="1"/>
          </p:cNvSpPr>
          <p:nvPr>
            <p:ph idx="1"/>
          </p:nvPr>
        </p:nvSpPr>
        <p:spPr/>
        <p:txBody>
          <a:bodyPr>
            <a:noAutofit/>
          </a:bodyPr>
          <a:lstStyle/>
          <a:p>
            <a:pPr marL="342900" lvl="1" indent="-342900" fontAlgn="base">
              <a:buFont typeface="Arial" pitchFamily="34" charset="0"/>
              <a:buChar char="•"/>
            </a:pPr>
            <a:r>
              <a:rPr lang="en-US" sz="3200" dirty="0">
                <a:ln w="0"/>
              </a:rPr>
              <a:t>Foundations and advocacy groups</a:t>
            </a:r>
          </a:p>
          <a:p>
            <a:pPr marL="342900" lvl="1" indent="-342900" fontAlgn="base">
              <a:buFont typeface="Arial" pitchFamily="34" charset="0"/>
              <a:buChar char="•"/>
            </a:pPr>
            <a:r>
              <a:rPr lang="en-US" sz="3200" dirty="0" smtClean="0"/>
              <a:t>Banking </a:t>
            </a:r>
            <a:r>
              <a:rPr lang="en-US" sz="3200" dirty="0"/>
              <a:t>&amp; financial service industry regulators</a:t>
            </a:r>
          </a:p>
          <a:p>
            <a:pPr fontAlgn="base">
              <a:lnSpc>
                <a:spcPct val="110000"/>
              </a:lnSpc>
              <a:spcBef>
                <a:spcPts val="0"/>
              </a:spcBef>
            </a:pPr>
            <a:r>
              <a:rPr lang="en-US" dirty="0" smtClean="0"/>
              <a:t>Cultural </a:t>
            </a:r>
            <a:r>
              <a:rPr lang="en-US" dirty="0"/>
              <a:t>and social </a:t>
            </a:r>
            <a:r>
              <a:rPr lang="en-US" dirty="0" smtClean="0"/>
              <a:t>norms</a:t>
            </a:r>
          </a:p>
        </p:txBody>
      </p:sp>
    </p:spTree>
    <p:extLst>
      <p:ext uri="{BB962C8B-B14F-4D97-AF65-F5344CB8AC3E}">
        <p14:creationId xmlns:p14="http://schemas.microsoft.com/office/powerpoint/2010/main" val="9626939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n w="0"/>
                <a:effectLst>
                  <a:outerShdw blurRad="38100" dist="25400" dir="5400000" algn="ctr" rotWithShape="0">
                    <a:srgbClr val="6E747A">
                      <a:alpha val="43000"/>
                    </a:srgbClr>
                  </a:outerShdw>
                </a:effectLst>
              </a:rPr>
              <a:t>Societal</a:t>
            </a:r>
            <a:endParaRPr lang="en-US" dirty="0"/>
          </a:p>
        </p:txBody>
      </p:sp>
      <p:sp>
        <p:nvSpPr>
          <p:cNvPr id="3" name="Content Placeholder 2"/>
          <p:cNvSpPr>
            <a:spLocks noGrp="1"/>
          </p:cNvSpPr>
          <p:nvPr>
            <p:ph idx="1"/>
          </p:nvPr>
        </p:nvSpPr>
        <p:spPr/>
        <p:txBody>
          <a:bodyPr>
            <a:noAutofit/>
          </a:bodyPr>
          <a:lstStyle/>
          <a:p>
            <a:pPr marL="342900" lvl="1" indent="-342900" fontAlgn="base">
              <a:buFont typeface="Arial" pitchFamily="34" charset="0"/>
              <a:buChar char="•"/>
            </a:pPr>
            <a:r>
              <a:rPr lang="en-US" sz="3200" dirty="0">
                <a:ln w="0"/>
              </a:rPr>
              <a:t>Foundations and advocacy </a:t>
            </a:r>
            <a:r>
              <a:rPr lang="en-US" sz="3200" dirty="0" smtClean="0">
                <a:ln w="0"/>
              </a:rPr>
              <a:t>groups</a:t>
            </a:r>
          </a:p>
          <a:p>
            <a:pPr marL="742950" lvl="2" indent="-342900" fontAlgn="base"/>
            <a:r>
              <a:rPr lang="en-US" sz="2800" dirty="0">
                <a:ln w="0"/>
              </a:rPr>
              <a:t>push the envelop of ideas </a:t>
            </a:r>
            <a:r>
              <a:rPr lang="en-US" sz="2800" dirty="0" smtClean="0">
                <a:ln w="0"/>
              </a:rPr>
              <a:t>&amp; </a:t>
            </a:r>
            <a:r>
              <a:rPr lang="en-US" sz="2800" dirty="0">
                <a:ln w="0"/>
              </a:rPr>
              <a:t>change the defaults</a:t>
            </a:r>
          </a:p>
          <a:p>
            <a:pPr marL="342900" lvl="1" indent="-342900" fontAlgn="base">
              <a:buFont typeface="Arial" pitchFamily="34" charset="0"/>
              <a:buChar char="•"/>
            </a:pPr>
            <a:r>
              <a:rPr lang="en-US" sz="3200" dirty="0" smtClean="0"/>
              <a:t>Banking </a:t>
            </a:r>
            <a:r>
              <a:rPr lang="en-US" sz="3200" dirty="0"/>
              <a:t>&amp; financial service industry regulators</a:t>
            </a:r>
          </a:p>
          <a:p>
            <a:pPr marL="742950" lvl="2" indent="-342900" fontAlgn="base"/>
            <a:r>
              <a:rPr lang="en-US" sz="2800" dirty="0"/>
              <a:t>set standards for reporting, holds, fiduciary obligations, identifying third parties</a:t>
            </a:r>
            <a:endParaRPr lang="en-US" dirty="0"/>
          </a:p>
          <a:p>
            <a:pPr fontAlgn="base">
              <a:lnSpc>
                <a:spcPct val="110000"/>
              </a:lnSpc>
              <a:spcBef>
                <a:spcPts val="0"/>
              </a:spcBef>
            </a:pPr>
            <a:r>
              <a:rPr lang="en-US" dirty="0" smtClean="0"/>
              <a:t>Cultural </a:t>
            </a:r>
            <a:r>
              <a:rPr lang="en-US" dirty="0"/>
              <a:t>and social </a:t>
            </a:r>
            <a:r>
              <a:rPr lang="en-US" dirty="0" smtClean="0"/>
              <a:t>norms</a:t>
            </a:r>
          </a:p>
          <a:p>
            <a:pPr lvl="1" fontAlgn="base">
              <a:lnSpc>
                <a:spcPct val="110000"/>
              </a:lnSpc>
              <a:spcBef>
                <a:spcPts val="0"/>
              </a:spcBef>
            </a:pPr>
            <a:r>
              <a:rPr lang="en-US" dirty="0" smtClean="0"/>
              <a:t>To preserve our autonomy, we’re going to have to give up some of it.</a:t>
            </a:r>
          </a:p>
        </p:txBody>
      </p:sp>
    </p:spTree>
    <p:extLst>
      <p:ext uri="{BB962C8B-B14F-4D97-AF65-F5344CB8AC3E}">
        <p14:creationId xmlns:p14="http://schemas.microsoft.com/office/powerpoint/2010/main" val="5090029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28600" y="-76200"/>
            <a:ext cx="8229600" cy="1143000"/>
          </a:xfrm>
        </p:spPr>
        <p:txBody>
          <a:bodyPr/>
          <a:lstStyle/>
          <a:p>
            <a:r>
              <a:rPr lang="en-US" altLang="en-US" dirty="0" smtClean="0"/>
              <a:t>Practicing </a:t>
            </a:r>
            <a:r>
              <a:rPr lang="en-US" altLang="en-US" dirty="0" err="1" smtClean="0"/>
              <a:t>Whealthcare</a:t>
            </a:r>
            <a:r>
              <a:rPr lang="en-US" altLang="en-US" dirty="0" smtClean="0"/>
              <a:t>….</a:t>
            </a:r>
          </a:p>
        </p:txBody>
      </p:sp>
      <p:pic>
        <p:nvPicPr>
          <p:cNvPr id="307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8375"/>
            <a:ext cx="5448300" cy="588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4" name="TextBox 2"/>
          <p:cNvSpPr txBox="1">
            <a:spLocks noChangeArrowheads="1"/>
          </p:cNvSpPr>
          <p:nvPr/>
        </p:nvSpPr>
        <p:spPr bwMode="auto">
          <a:xfrm>
            <a:off x="5791200" y="6324600"/>
            <a:ext cx="2552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t>AARP. BankSafe. 2016</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Presidential Proclamation</a:t>
            </a:r>
            <a:endParaRPr lang="en-US" dirty="0"/>
          </a:p>
        </p:txBody>
      </p:sp>
      <p:sp>
        <p:nvSpPr>
          <p:cNvPr id="3" name="Content Placeholder 2"/>
          <p:cNvSpPr>
            <a:spLocks noGrp="1"/>
          </p:cNvSpPr>
          <p:nvPr>
            <p:ph idx="1"/>
          </p:nvPr>
        </p:nvSpPr>
        <p:spPr/>
        <p:txBody>
          <a:bodyPr>
            <a:normAutofit lnSpcReduction="10000"/>
          </a:bodyPr>
          <a:lstStyle/>
          <a:p>
            <a:r>
              <a:rPr lang="en-US" dirty="0"/>
              <a:t>NOW, THEREFORE, I, BARACK OBAMA, President of the United States of America, by virtue of the authority vested in me by the Constitution and the laws of the United States, do hereby proclaim June 15, 2016, as World Elder Abuse Awareness Day. I call upon all Americans to observe this day by learning the signs of elder abuse, neglect, and exploitation, and by raising awareness about this </a:t>
            </a:r>
            <a:r>
              <a:rPr lang="en-US" b="1" i="1" dirty="0"/>
              <a:t>important public health issue</a:t>
            </a:r>
            <a:r>
              <a:rPr lang="en-US" dirty="0"/>
              <a:t>.</a:t>
            </a:r>
          </a:p>
        </p:txBody>
      </p:sp>
      <p:sp>
        <p:nvSpPr>
          <p:cNvPr id="4" name="TextBox 3"/>
          <p:cNvSpPr txBox="1"/>
          <p:nvPr/>
        </p:nvSpPr>
        <p:spPr>
          <a:xfrm>
            <a:off x="5791200" y="6096000"/>
            <a:ext cx="2491388" cy="584775"/>
          </a:xfrm>
          <a:prstGeom prst="rect">
            <a:avLst/>
          </a:prstGeom>
          <a:noFill/>
        </p:spPr>
        <p:txBody>
          <a:bodyPr wrap="none" rtlCol="0">
            <a:spAutoFit/>
          </a:bodyPr>
          <a:lstStyle/>
          <a:p>
            <a:r>
              <a:rPr lang="en-US" sz="3200" dirty="0" smtClean="0"/>
              <a:t>June 15, 2016</a:t>
            </a:r>
            <a:endParaRPr lang="en-US" sz="3200" dirty="0"/>
          </a:p>
        </p:txBody>
      </p:sp>
    </p:spTree>
    <p:extLst>
      <p:ext uri="{BB962C8B-B14F-4D97-AF65-F5344CB8AC3E}">
        <p14:creationId xmlns:p14="http://schemas.microsoft.com/office/powerpoint/2010/main" val="21666535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28600"/>
            <a:ext cx="8229600" cy="1143000"/>
          </a:xfrm>
        </p:spPr>
        <p:txBody>
          <a:bodyPr/>
          <a:lstStyle/>
          <a:p>
            <a:r>
              <a:rPr lang="en-US" altLang="en-US" dirty="0" smtClean="0"/>
              <a:t>Selected references</a:t>
            </a:r>
          </a:p>
        </p:txBody>
      </p:sp>
      <p:sp>
        <p:nvSpPr>
          <p:cNvPr id="31747" name="Content Placeholder 2"/>
          <p:cNvSpPr>
            <a:spLocks noGrp="1"/>
          </p:cNvSpPr>
          <p:nvPr>
            <p:ph idx="1"/>
          </p:nvPr>
        </p:nvSpPr>
        <p:spPr>
          <a:xfrm>
            <a:off x="152400" y="838200"/>
            <a:ext cx="8915400" cy="4525963"/>
          </a:xfrm>
        </p:spPr>
        <p:txBody>
          <a:bodyPr>
            <a:noAutofit/>
          </a:bodyPr>
          <a:lstStyle/>
          <a:p>
            <a:pPr marL="0" indent="0">
              <a:buNone/>
            </a:pPr>
            <a:r>
              <a:rPr lang="en-US" altLang="en-US" sz="2800" dirty="0" smtClean="0"/>
              <a:t>www.whealthcare.org  (thank you Philip Marshall!)</a:t>
            </a:r>
          </a:p>
          <a:p>
            <a:pPr marL="0" indent="0">
              <a:buNone/>
            </a:pPr>
            <a:endParaRPr lang="en-US" altLang="en-US" sz="2800" dirty="0" smtClean="0"/>
          </a:p>
          <a:p>
            <a:pPr marL="0" indent="0">
              <a:buNone/>
            </a:pPr>
            <a:r>
              <a:rPr lang="en-US" altLang="en-US" sz="2800" dirty="0" smtClean="0"/>
              <a:t>The National Academies. </a:t>
            </a:r>
            <a:r>
              <a:rPr lang="en-US" altLang="en-US" sz="2800" u="sng" dirty="0" smtClean="0"/>
              <a:t>Cognitive Aging: Progress in Understanding and Opportunities for Action</a:t>
            </a:r>
            <a:r>
              <a:rPr lang="en-US" altLang="en-US" sz="2800" dirty="0" smtClean="0"/>
              <a:t>. 2015.</a:t>
            </a:r>
          </a:p>
          <a:p>
            <a:pPr marL="457200" lvl="1" indent="0">
              <a:buNone/>
            </a:pPr>
            <a:r>
              <a:rPr lang="en-US" altLang="en-US" sz="2400" dirty="0" smtClean="0"/>
              <a:t>Chapter 2. “Characterizing and assessing cognitive aging”</a:t>
            </a:r>
          </a:p>
          <a:p>
            <a:pPr marL="457200" lvl="1" indent="0">
              <a:buNone/>
            </a:pPr>
            <a:r>
              <a:rPr lang="en-US" altLang="en-US" sz="2400" dirty="0" smtClean="0"/>
              <a:t>Chapter 6. “Financial </a:t>
            </a:r>
            <a:r>
              <a:rPr lang="en-US" altLang="en-US" sz="2400" dirty="0" err="1" smtClean="0"/>
              <a:t>decisionmaking</a:t>
            </a:r>
            <a:r>
              <a:rPr lang="en-US" altLang="en-US" sz="2400" dirty="0" smtClean="0"/>
              <a:t>”</a:t>
            </a:r>
          </a:p>
          <a:p>
            <a:pPr marL="0" indent="0">
              <a:buNone/>
            </a:pPr>
            <a:endParaRPr lang="en-US" altLang="en-US" sz="2800" dirty="0" smtClean="0"/>
          </a:p>
          <a:p>
            <a:pPr marL="0" indent="0">
              <a:buNone/>
            </a:pPr>
            <a:r>
              <a:rPr lang="en-US" altLang="en-US" sz="2800" dirty="0" smtClean="0"/>
              <a:t>President’s Council of Advisors on Science and Technology. </a:t>
            </a:r>
            <a:r>
              <a:rPr lang="en-US" altLang="en-US" sz="2800" u="sng" dirty="0" smtClean="0"/>
              <a:t>Independence, Technology, and Connection in Older Age</a:t>
            </a:r>
            <a:r>
              <a:rPr lang="en-US" altLang="en-US" sz="2800" dirty="0" smtClean="0"/>
              <a:t>. 2016.</a:t>
            </a:r>
          </a:p>
          <a:p>
            <a:pPr marL="457200" lvl="1" indent="0">
              <a:buNone/>
            </a:pPr>
            <a:r>
              <a:rPr lang="en-US" altLang="en-US" sz="2400" dirty="0" smtClean="0"/>
              <a:t>Chapter 3. “Technologies to address changes in cognitive abilities.” </a:t>
            </a:r>
          </a:p>
          <a:p>
            <a:pPr marL="457200" lvl="1" indent="0">
              <a:buNone/>
            </a:pPr>
            <a:endParaRPr lang="en-US" altLang="en-US" sz="3200" dirty="0" smtClean="0"/>
          </a:p>
        </p:txBody>
      </p:sp>
    </p:spTree>
    <p:extLst>
      <p:ext uri="{BB962C8B-B14F-4D97-AF65-F5344CB8AC3E}">
        <p14:creationId xmlns:p14="http://schemas.microsoft.com/office/powerpoint/2010/main" val="18904992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28600"/>
            <a:ext cx="8229600" cy="1143000"/>
          </a:xfrm>
        </p:spPr>
        <p:txBody>
          <a:bodyPr/>
          <a:lstStyle/>
          <a:p>
            <a:r>
              <a:rPr lang="en-US" altLang="en-US" dirty="0" smtClean="0"/>
              <a:t>Selected references</a:t>
            </a:r>
          </a:p>
        </p:txBody>
      </p:sp>
      <p:sp>
        <p:nvSpPr>
          <p:cNvPr id="31747" name="Content Placeholder 2"/>
          <p:cNvSpPr>
            <a:spLocks noGrp="1"/>
          </p:cNvSpPr>
          <p:nvPr>
            <p:ph idx="1"/>
          </p:nvPr>
        </p:nvSpPr>
        <p:spPr>
          <a:xfrm>
            <a:off x="152400" y="838200"/>
            <a:ext cx="8915400" cy="4525963"/>
          </a:xfrm>
        </p:spPr>
        <p:txBody>
          <a:bodyPr>
            <a:noAutofit/>
          </a:bodyPr>
          <a:lstStyle/>
          <a:p>
            <a:pPr marL="0" indent="0">
              <a:buNone/>
            </a:pPr>
            <a:endParaRPr lang="en-US" altLang="en-US" sz="2400" dirty="0" smtClean="0"/>
          </a:p>
          <a:p>
            <a:pPr marL="0" indent="0">
              <a:buNone/>
            </a:pPr>
            <a:r>
              <a:rPr lang="en-US" altLang="en-US" sz="2800" dirty="0" smtClean="0"/>
              <a:t>Consumer Financial Protection Bureau, Office of Older Americans,  “A Resource Guide for Elder Financial Exploitation Prevention and Response Networks,” August 2016</a:t>
            </a:r>
          </a:p>
          <a:p>
            <a:pPr marL="0" indent="0">
              <a:buNone/>
            </a:pPr>
            <a:endParaRPr lang="en-US" altLang="en-US" sz="2800" dirty="0" smtClean="0"/>
          </a:p>
          <a:p>
            <a:pPr marL="0" indent="0">
              <a:buNone/>
            </a:pPr>
            <a:r>
              <a:rPr lang="en-US" altLang="en-US" sz="2800" dirty="0" smtClean="0"/>
              <a:t>NCRC. “A New Dawn: Age Friendly Banking.”</a:t>
            </a:r>
          </a:p>
          <a:p>
            <a:pPr marL="0" indent="0">
              <a:buNone/>
            </a:pPr>
            <a:endParaRPr lang="en-US" altLang="en-US" sz="2800" dirty="0" smtClean="0"/>
          </a:p>
          <a:p>
            <a:pPr marL="0" indent="0">
              <a:buNone/>
            </a:pPr>
            <a:r>
              <a:rPr lang="en-US" altLang="en-US" sz="2800" dirty="0" smtClean="0"/>
              <a:t>AARP. “Snapshots: Banks Empowering Customers and Fighting Exploitation.” 2016</a:t>
            </a:r>
          </a:p>
          <a:p>
            <a:pPr lvl="1"/>
            <a:endParaRPr lang="en-US" altLang="en-US" sz="3200" dirty="0" smtClean="0"/>
          </a:p>
        </p:txBody>
      </p:sp>
    </p:spTree>
    <p:extLst>
      <p:ext uri="{BB962C8B-B14F-4D97-AF65-F5344CB8AC3E}">
        <p14:creationId xmlns:p14="http://schemas.microsoft.com/office/powerpoint/2010/main" val="36158125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pPr marL="0" indent="0">
              <a:buNone/>
            </a:pPr>
            <a:r>
              <a:rPr lang="en-US" dirty="0" smtClean="0"/>
              <a:t>Thank you to NAPSA!</a:t>
            </a:r>
          </a:p>
          <a:p>
            <a:endParaRPr lang="en-US" dirty="0"/>
          </a:p>
          <a:p>
            <a:pPr marL="0" indent="0">
              <a:buNone/>
            </a:pPr>
            <a:r>
              <a:rPr lang="en-US" dirty="0" smtClean="0"/>
              <a:t>Jason Karlawish</a:t>
            </a:r>
          </a:p>
          <a:p>
            <a:pPr marL="0" indent="0">
              <a:buNone/>
            </a:pPr>
            <a:r>
              <a:rPr lang="en-US" dirty="0" smtClean="0"/>
              <a:t>JasonKarlawish@gmail.com</a:t>
            </a:r>
          </a:p>
          <a:p>
            <a:pPr marL="0" indent="0">
              <a:buNone/>
            </a:pPr>
            <a:r>
              <a:rPr lang="en-US" dirty="0" smtClean="0"/>
              <a:t>www.whealthcare.org</a:t>
            </a:r>
            <a:endParaRPr lang="en-US" dirty="0"/>
          </a:p>
        </p:txBody>
      </p:sp>
    </p:spTree>
    <p:extLst>
      <p:ext uri="{BB962C8B-B14F-4D97-AF65-F5344CB8AC3E}">
        <p14:creationId xmlns:p14="http://schemas.microsoft.com/office/powerpoint/2010/main" val="211864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Financial security and cognitive health </a:t>
            </a:r>
            <a:br>
              <a:rPr lang="en-US" sz="3600" dirty="0" smtClean="0"/>
            </a:br>
            <a:r>
              <a:rPr lang="en-US" sz="3600" dirty="0" smtClean="0"/>
              <a:t>in </a:t>
            </a:r>
            <a:r>
              <a:rPr lang="en-US" sz="3600" dirty="0"/>
              <a:t>the aging </a:t>
            </a:r>
            <a:r>
              <a:rPr lang="en-US" sz="3600" dirty="0" smtClean="0"/>
              <a:t>population</a:t>
            </a:r>
            <a:endParaRPr lang="en-US" sz="3600" dirty="0"/>
          </a:p>
        </p:txBody>
      </p:sp>
      <p:sp>
        <p:nvSpPr>
          <p:cNvPr id="3" name="Content Placeholder 2"/>
          <p:cNvSpPr>
            <a:spLocks noGrp="1"/>
          </p:cNvSpPr>
          <p:nvPr>
            <p:ph idx="1"/>
          </p:nvPr>
        </p:nvSpPr>
        <p:spPr/>
        <p:txBody>
          <a:bodyPr>
            <a:normAutofit/>
          </a:bodyPr>
          <a:lstStyle/>
          <a:p>
            <a:r>
              <a:rPr lang="en-US" dirty="0" smtClean="0"/>
              <a:t>A public health issue has….</a:t>
            </a:r>
          </a:p>
          <a:p>
            <a:pPr lvl="1"/>
            <a:r>
              <a:rPr lang="en-US" dirty="0" smtClean="0"/>
              <a:t>harms to many people </a:t>
            </a:r>
          </a:p>
          <a:p>
            <a:pPr lvl="1"/>
            <a:r>
              <a:rPr lang="en-US" dirty="0" smtClean="0"/>
              <a:t>many causes</a:t>
            </a:r>
          </a:p>
          <a:p>
            <a:pPr lvl="1"/>
            <a:r>
              <a:rPr lang="en-US" dirty="0" smtClean="0"/>
              <a:t>benefits from education and empowerment, surveillance and prevention</a:t>
            </a:r>
          </a:p>
          <a:p>
            <a:r>
              <a:rPr lang="en-US" dirty="0" smtClean="0"/>
              <a:t>Education, empowerment, surveillance and prevention are actionable at the level of the individual, community and society</a:t>
            </a:r>
          </a:p>
          <a:p>
            <a:pPr marL="0" indent="0">
              <a:buNone/>
            </a:pPr>
            <a:endParaRPr lang="en-US" b="1" dirty="0" smtClean="0"/>
          </a:p>
          <a:p>
            <a:pPr marL="457200" lvl="1" indent="0">
              <a:buNone/>
            </a:pPr>
            <a:endParaRPr lang="en-US" sz="2100" dirty="0" smtClean="0"/>
          </a:p>
        </p:txBody>
      </p:sp>
    </p:spTree>
    <p:extLst>
      <p:ext uri="{BB962C8B-B14F-4D97-AF65-F5344CB8AC3E}">
        <p14:creationId xmlns:p14="http://schemas.microsoft.com/office/powerpoint/2010/main" val="18474657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Whealthcare</a:t>
            </a:r>
            <a:r>
              <a:rPr lang="en-US" dirty="0" smtClean="0"/>
              <a: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Age-related </a:t>
            </a:r>
            <a:r>
              <a:rPr lang="en-US" dirty="0"/>
              <a:t>biological </a:t>
            </a:r>
            <a:r>
              <a:rPr lang="en-US" dirty="0" smtClean="0"/>
              <a:t>changes cause problems</a:t>
            </a:r>
            <a:endParaRPr lang="en-US" dirty="0" smtClean="0"/>
          </a:p>
          <a:p>
            <a:pPr lvl="1"/>
            <a:r>
              <a:rPr lang="en-US" dirty="0"/>
              <a:t>starting in our fifth decade cognition changes </a:t>
            </a:r>
            <a:r>
              <a:rPr lang="en-US" dirty="0" smtClean="0"/>
              <a:t>and one </a:t>
            </a:r>
            <a:r>
              <a:rPr lang="en-US" dirty="0"/>
              <a:t>of the first </a:t>
            </a:r>
            <a:r>
              <a:rPr lang="en-US" dirty="0" smtClean="0"/>
              <a:t>signs of cognitive </a:t>
            </a:r>
            <a:r>
              <a:rPr lang="en-US" dirty="0"/>
              <a:t>health problems is </a:t>
            </a:r>
            <a:r>
              <a:rPr lang="en-US" dirty="0" smtClean="0"/>
              <a:t>changes </a:t>
            </a:r>
            <a:r>
              <a:rPr lang="en-US" dirty="0"/>
              <a:t>in </a:t>
            </a:r>
            <a:r>
              <a:rPr lang="en-US" dirty="0" smtClean="0"/>
              <a:t>financial capacity</a:t>
            </a:r>
          </a:p>
          <a:p>
            <a:pPr lvl="1"/>
            <a:r>
              <a:rPr lang="en-US" dirty="0"/>
              <a:t>c</a:t>
            </a:r>
            <a:r>
              <a:rPr lang="en-US" dirty="0" smtClean="0"/>
              <a:t>hronic disease creates isolation &amp; caregivers </a:t>
            </a:r>
            <a:endParaRPr lang="en-US" dirty="0"/>
          </a:p>
          <a:p>
            <a:r>
              <a:rPr lang="en-US" dirty="0" smtClean="0"/>
              <a:t>Older </a:t>
            </a:r>
            <a:r>
              <a:rPr lang="en-US" dirty="0"/>
              <a:t>adults place </a:t>
            </a:r>
            <a:r>
              <a:rPr lang="en-US" dirty="0" smtClean="0"/>
              <a:t>a high value on </a:t>
            </a:r>
            <a:r>
              <a:rPr lang="en-US" dirty="0"/>
              <a:t>maintaining their </a:t>
            </a:r>
            <a:r>
              <a:rPr lang="en-US" dirty="0" smtClean="0"/>
              <a:t>cognition</a:t>
            </a:r>
          </a:p>
          <a:p>
            <a:pPr lvl="1"/>
            <a:r>
              <a:rPr lang="en-US" dirty="0" smtClean="0"/>
              <a:t>top </a:t>
            </a:r>
            <a:r>
              <a:rPr lang="en-US" dirty="0"/>
              <a:t>priorities are preserving </a:t>
            </a:r>
            <a:r>
              <a:rPr lang="en-US" dirty="0" smtClean="0"/>
              <a:t>memory, staying </a:t>
            </a:r>
            <a:r>
              <a:rPr lang="en-US" dirty="0"/>
              <a:t>sharp, </a:t>
            </a:r>
            <a:r>
              <a:rPr lang="en-US" dirty="0" smtClean="0"/>
              <a:t>and wealth </a:t>
            </a:r>
          </a:p>
          <a:p>
            <a:r>
              <a:rPr lang="en-US" dirty="0"/>
              <a:t>O</a:t>
            </a:r>
            <a:r>
              <a:rPr lang="en-US" dirty="0" smtClean="0"/>
              <a:t>lder </a:t>
            </a:r>
            <a:r>
              <a:rPr lang="en-US" dirty="0"/>
              <a:t>adults are typically in a transition from accumulating to </a:t>
            </a:r>
            <a:r>
              <a:rPr lang="en-US" dirty="0" err="1"/>
              <a:t>deccumulating</a:t>
            </a:r>
            <a:r>
              <a:rPr lang="en-US" dirty="0"/>
              <a:t> </a:t>
            </a:r>
            <a:r>
              <a:rPr lang="en-US" dirty="0" smtClean="0"/>
              <a:t>wealth </a:t>
            </a:r>
          </a:p>
          <a:p>
            <a:pPr lvl="1"/>
            <a:r>
              <a:rPr lang="en-US" dirty="0" smtClean="0"/>
              <a:t>wealth may </a:t>
            </a:r>
            <a:r>
              <a:rPr lang="en-US" dirty="0"/>
              <a:t>be spread over multiple accounts and connected to checkbooks and credit cards, mortgages, co-signatures on student </a:t>
            </a:r>
            <a:r>
              <a:rPr lang="en-US" dirty="0" smtClean="0"/>
              <a:t>loans </a:t>
            </a:r>
            <a:endParaRPr lang="en-US" dirty="0"/>
          </a:p>
          <a:p>
            <a:endParaRPr lang="en-US" dirty="0"/>
          </a:p>
        </p:txBody>
      </p:sp>
      <p:sp>
        <p:nvSpPr>
          <p:cNvPr id="4" name="TextBox 3"/>
          <p:cNvSpPr txBox="1"/>
          <p:nvPr/>
        </p:nvSpPr>
        <p:spPr>
          <a:xfrm>
            <a:off x="4458424" y="5943600"/>
            <a:ext cx="4304576" cy="646331"/>
          </a:xfrm>
          <a:prstGeom prst="rect">
            <a:avLst/>
          </a:prstGeom>
          <a:noFill/>
        </p:spPr>
        <p:txBody>
          <a:bodyPr wrap="none" rtlCol="0">
            <a:spAutoFit/>
          </a:bodyPr>
          <a:lstStyle/>
          <a:p>
            <a:r>
              <a:rPr lang="en-US" sz="3600" dirty="0" smtClean="0"/>
              <a:t>www.whealthcare.org</a:t>
            </a:r>
            <a:endParaRPr lang="en-US" sz="3600" dirty="0"/>
          </a:p>
        </p:txBody>
      </p:sp>
    </p:spTree>
    <p:extLst>
      <p:ext uri="{BB962C8B-B14F-4D97-AF65-F5344CB8AC3E}">
        <p14:creationId xmlns:p14="http://schemas.microsoft.com/office/powerpoint/2010/main" val="2324090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Financial security and cognitive health </a:t>
            </a:r>
            <a:br>
              <a:rPr lang="en-US" sz="3600" dirty="0" smtClean="0"/>
            </a:br>
            <a:r>
              <a:rPr lang="en-US" sz="3600" dirty="0" smtClean="0"/>
              <a:t>in </a:t>
            </a:r>
            <a:r>
              <a:rPr lang="en-US" sz="3600" dirty="0"/>
              <a:t>the aging </a:t>
            </a:r>
            <a:r>
              <a:rPr lang="en-US" sz="3600" dirty="0" smtClean="0"/>
              <a:t>population</a:t>
            </a:r>
            <a:endParaRPr lang="en-US" sz="3600" dirty="0"/>
          </a:p>
        </p:txBody>
      </p:sp>
      <p:sp>
        <p:nvSpPr>
          <p:cNvPr id="3" name="Content Placeholder 2"/>
          <p:cNvSpPr>
            <a:spLocks noGrp="1"/>
          </p:cNvSpPr>
          <p:nvPr>
            <p:ph idx="1"/>
          </p:nvPr>
        </p:nvSpPr>
        <p:spPr/>
        <p:txBody>
          <a:bodyPr>
            <a:normAutofit/>
          </a:bodyPr>
          <a:lstStyle/>
          <a:p>
            <a:r>
              <a:rPr lang="en-US" dirty="0" smtClean="0"/>
              <a:t>The U.S. has a national Alzheimer’s plan</a:t>
            </a:r>
          </a:p>
          <a:p>
            <a:pPr lvl="1"/>
            <a:r>
              <a:rPr lang="en-US" dirty="0" smtClean="0"/>
              <a:t>Goal #3: effectively treat &amp; prevent AD by 2025</a:t>
            </a:r>
          </a:p>
          <a:p>
            <a:pPr marL="0" indent="0">
              <a:buNone/>
            </a:pPr>
            <a:endParaRPr lang="en-US" b="1" dirty="0" smtClean="0"/>
          </a:p>
          <a:p>
            <a:pPr marL="457200" lvl="1" indent="0">
              <a:buNone/>
            </a:pPr>
            <a:endParaRPr lang="en-US" sz="2100" dirty="0" smtClean="0"/>
          </a:p>
        </p:txBody>
      </p:sp>
    </p:spTree>
    <p:extLst>
      <p:ext uri="{BB962C8B-B14F-4D97-AF65-F5344CB8AC3E}">
        <p14:creationId xmlns:p14="http://schemas.microsoft.com/office/powerpoint/2010/main" val="9742629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Financial security and cognitive health </a:t>
            </a:r>
            <a:br>
              <a:rPr lang="en-US" sz="3600" dirty="0" smtClean="0"/>
            </a:br>
            <a:r>
              <a:rPr lang="en-US" sz="3600" dirty="0" smtClean="0"/>
              <a:t>in </a:t>
            </a:r>
            <a:r>
              <a:rPr lang="en-US" sz="3600" dirty="0"/>
              <a:t>the aging </a:t>
            </a:r>
            <a:r>
              <a:rPr lang="en-US" sz="3600" dirty="0" smtClean="0"/>
              <a:t>population</a:t>
            </a:r>
            <a:endParaRPr lang="en-US" sz="3600" dirty="0"/>
          </a:p>
        </p:txBody>
      </p:sp>
      <p:sp>
        <p:nvSpPr>
          <p:cNvPr id="3" name="Content Placeholder 2"/>
          <p:cNvSpPr>
            <a:spLocks noGrp="1"/>
          </p:cNvSpPr>
          <p:nvPr>
            <p:ph idx="1"/>
          </p:nvPr>
        </p:nvSpPr>
        <p:spPr/>
        <p:txBody>
          <a:bodyPr>
            <a:normAutofit/>
          </a:bodyPr>
          <a:lstStyle/>
          <a:p>
            <a:r>
              <a:rPr lang="en-US" dirty="0" smtClean="0"/>
              <a:t>Pills and technology alone won’t </a:t>
            </a:r>
            <a:r>
              <a:rPr lang="en-US" dirty="0"/>
              <a:t>prevent </a:t>
            </a:r>
            <a:r>
              <a:rPr lang="en-US" dirty="0" smtClean="0"/>
              <a:t>or solve financial </a:t>
            </a:r>
            <a:r>
              <a:rPr lang="en-US" dirty="0"/>
              <a:t>fraud or abuse, or errors from losses in financial </a:t>
            </a:r>
            <a:r>
              <a:rPr lang="en-US" dirty="0" smtClean="0"/>
              <a:t>capacity….</a:t>
            </a:r>
          </a:p>
          <a:p>
            <a:r>
              <a:rPr lang="en-US" dirty="0" smtClean="0"/>
              <a:t>So how can we set up a system that prevents, detects and minimizes harms?</a:t>
            </a:r>
          </a:p>
          <a:p>
            <a:pPr marL="0" indent="0">
              <a:buNone/>
            </a:pPr>
            <a:endParaRPr lang="en-US" b="1" dirty="0" smtClean="0"/>
          </a:p>
          <a:p>
            <a:pPr marL="457200" lvl="1" indent="0">
              <a:buNone/>
            </a:pPr>
            <a:endParaRPr lang="en-US" sz="2100" dirty="0" smtClean="0"/>
          </a:p>
        </p:txBody>
      </p:sp>
    </p:spTree>
    <p:extLst>
      <p:ext uri="{BB962C8B-B14F-4D97-AF65-F5344CB8AC3E}">
        <p14:creationId xmlns:p14="http://schemas.microsoft.com/office/powerpoint/2010/main" val="464213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57943223"/>
              </p:ext>
            </p:extLst>
          </p:nvPr>
        </p:nvGraphicFramePr>
        <p:xfrm>
          <a:off x="0" y="0"/>
          <a:ext cx="8915400" cy="670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743200" y="2486308"/>
            <a:ext cx="3429000" cy="684803"/>
          </a:xfrm>
          <a:prstGeom prst="rect">
            <a:avLst/>
          </a:prstGeom>
          <a:noFill/>
        </p:spPr>
        <p:txBody>
          <a:bodyPr wrap="square" rtlCol="0">
            <a:spAutoFit/>
          </a:bodyPr>
          <a:lstStyle/>
          <a:p>
            <a:pPr lvl="0" algn="ctr">
              <a:lnSpc>
                <a:spcPct val="100000"/>
              </a:lnSpc>
              <a:spcAft>
                <a:spcPts val="0"/>
              </a:spcAft>
            </a:pPr>
            <a:r>
              <a:rPr lang="en-US" sz="2400" b="1" u="sng" dirty="0" smtClean="0">
                <a:solidFill>
                  <a:schemeClr val="bg1"/>
                </a:solidFill>
              </a:rPr>
              <a:t>Community</a:t>
            </a:r>
          </a:p>
          <a:p>
            <a:pPr lvl="0" algn="ctr">
              <a:lnSpc>
                <a:spcPct val="100000"/>
              </a:lnSpc>
              <a:spcAft>
                <a:spcPts val="0"/>
              </a:spcAft>
            </a:pPr>
            <a:endParaRPr lang="en-US" sz="1450" b="0" i="1" dirty="0">
              <a:solidFill>
                <a:schemeClr val="bg1"/>
              </a:solidFill>
            </a:endParaRPr>
          </a:p>
        </p:txBody>
      </p:sp>
      <p:sp>
        <p:nvSpPr>
          <p:cNvPr id="7" name="TextBox 6"/>
          <p:cNvSpPr txBox="1"/>
          <p:nvPr/>
        </p:nvSpPr>
        <p:spPr>
          <a:xfrm>
            <a:off x="2667000" y="890826"/>
            <a:ext cx="3581400" cy="984885"/>
          </a:xfrm>
          <a:prstGeom prst="rect">
            <a:avLst/>
          </a:prstGeom>
          <a:noFill/>
        </p:spPr>
        <p:txBody>
          <a:bodyPr wrap="square" rtlCol="0">
            <a:spAutoFit/>
          </a:bodyPr>
          <a:lstStyle/>
          <a:p>
            <a:pPr algn="ctr"/>
            <a:r>
              <a:rPr lang="en-US" sz="2400" b="1" u="sng" dirty="0" smtClean="0">
                <a:solidFill>
                  <a:schemeClr val="bg1"/>
                </a:solidFill>
              </a:rPr>
              <a:t>Societal</a:t>
            </a:r>
          </a:p>
          <a:p>
            <a:pPr algn="ctr"/>
            <a:endParaRPr lang="en-US" sz="1600" i="1" dirty="0" smtClean="0"/>
          </a:p>
          <a:p>
            <a:endParaRPr lang="en-US" dirty="0"/>
          </a:p>
        </p:txBody>
      </p:sp>
      <p:sp>
        <p:nvSpPr>
          <p:cNvPr id="9" name="TextBox 8"/>
          <p:cNvSpPr txBox="1"/>
          <p:nvPr/>
        </p:nvSpPr>
        <p:spPr>
          <a:xfrm>
            <a:off x="2933700" y="3928646"/>
            <a:ext cx="3048000" cy="461665"/>
          </a:xfrm>
          <a:prstGeom prst="rect">
            <a:avLst/>
          </a:prstGeom>
          <a:noFill/>
        </p:spPr>
        <p:txBody>
          <a:bodyPr wrap="square" rtlCol="0">
            <a:spAutoFit/>
          </a:bodyPr>
          <a:lstStyle/>
          <a:p>
            <a:pPr algn="ctr"/>
            <a:r>
              <a:rPr lang="en-US" sz="2400" b="1" u="sng" dirty="0" smtClean="0">
                <a:solidFill>
                  <a:schemeClr val="bg1"/>
                </a:solidFill>
              </a:rPr>
              <a:t>Relationships</a:t>
            </a:r>
          </a:p>
        </p:txBody>
      </p:sp>
      <p:sp>
        <p:nvSpPr>
          <p:cNvPr id="10" name="TextBox 9"/>
          <p:cNvSpPr txBox="1"/>
          <p:nvPr/>
        </p:nvSpPr>
        <p:spPr>
          <a:xfrm>
            <a:off x="5867400" y="6236355"/>
            <a:ext cx="5029200" cy="598349"/>
          </a:xfrm>
          <a:prstGeom prst="rect">
            <a:avLst/>
          </a:prstGeom>
          <a:noFill/>
        </p:spPr>
        <p:txBody>
          <a:bodyPr wrap="square" rtlCol="0">
            <a:spAutoFit/>
          </a:bodyPr>
          <a:lstStyle/>
          <a:p>
            <a:r>
              <a:rPr lang="en-US" sz="1600" b="1" dirty="0" smtClean="0"/>
              <a:t>Whealthcare </a:t>
            </a:r>
          </a:p>
          <a:p>
            <a:r>
              <a:rPr lang="en-US" sz="1600" i="1" dirty="0" smtClean="0"/>
              <a:t>Achieve Financial Security with Aging</a:t>
            </a:r>
            <a:endParaRPr lang="en-US" sz="1600" i="1" dirty="0"/>
          </a:p>
        </p:txBody>
      </p:sp>
    </p:spTree>
    <p:extLst>
      <p:ext uri="{BB962C8B-B14F-4D97-AF65-F5344CB8AC3E}">
        <p14:creationId xmlns:p14="http://schemas.microsoft.com/office/powerpoint/2010/main" val="25293085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788455900"/>
              </p:ext>
            </p:extLst>
          </p:nvPr>
        </p:nvGraphicFramePr>
        <p:xfrm>
          <a:off x="0" y="0"/>
          <a:ext cx="8915400" cy="670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743200" y="1795632"/>
            <a:ext cx="3429000" cy="1792798"/>
          </a:xfrm>
          <a:prstGeom prst="rect">
            <a:avLst/>
          </a:prstGeom>
          <a:noFill/>
        </p:spPr>
        <p:txBody>
          <a:bodyPr wrap="square" rtlCol="0">
            <a:spAutoFit/>
          </a:bodyPr>
          <a:lstStyle/>
          <a:p>
            <a:pPr lvl="0" algn="ctr">
              <a:lnSpc>
                <a:spcPct val="100000"/>
              </a:lnSpc>
              <a:spcAft>
                <a:spcPts val="0"/>
              </a:spcAft>
            </a:pPr>
            <a:r>
              <a:rPr lang="en-US" sz="1600" b="1" u="sng" dirty="0" smtClean="0">
                <a:solidFill>
                  <a:schemeClr val="bg1"/>
                </a:solidFill>
              </a:rPr>
              <a:t>Community</a:t>
            </a:r>
          </a:p>
          <a:p>
            <a:pPr lvl="0" algn="ctr">
              <a:lnSpc>
                <a:spcPct val="100000"/>
              </a:lnSpc>
              <a:spcAft>
                <a:spcPts val="0"/>
              </a:spcAft>
            </a:pPr>
            <a:r>
              <a:rPr lang="en-US" sz="1600" b="0" dirty="0" smtClean="0">
                <a:solidFill>
                  <a:schemeClr val="bg1"/>
                </a:solidFill>
              </a:rPr>
              <a:t>Banks &amp; financial </a:t>
            </a:r>
            <a:r>
              <a:rPr lang="en-US" sz="1600" dirty="0">
                <a:solidFill>
                  <a:schemeClr val="bg1"/>
                </a:solidFill>
              </a:rPr>
              <a:t>s</a:t>
            </a:r>
            <a:r>
              <a:rPr lang="en-US" sz="1600" b="0" dirty="0" smtClean="0">
                <a:solidFill>
                  <a:schemeClr val="bg1"/>
                </a:solidFill>
              </a:rPr>
              <a:t>ervices companies</a:t>
            </a:r>
          </a:p>
          <a:p>
            <a:pPr lvl="0" algn="ctr">
              <a:lnSpc>
                <a:spcPct val="100000"/>
              </a:lnSpc>
              <a:spcAft>
                <a:spcPts val="0"/>
              </a:spcAft>
            </a:pPr>
            <a:r>
              <a:rPr lang="en-US" sz="1600" dirty="0" smtClean="0">
                <a:solidFill>
                  <a:schemeClr val="bg1"/>
                </a:solidFill>
              </a:rPr>
              <a:t>Health care </a:t>
            </a:r>
            <a:r>
              <a:rPr lang="en-US" sz="1600" dirty="0">
                <a:solidFill>
                  <a:schemeClr val="bg1"/>
                </a:solidFill>
              </a:rPr>
              <a:t>s</a:t>
            </a:r>
            <a:r>
              <a:rPr lang="en-US" sz="1600" dirty="0" smtClean="0">
                <a:solidFill>
                  <a:schemeClr val="bg1"/>
                </a:solidFill>
              </a:rPr>
              <a:t>ystem</a:t>
            </a:r>
          </a:p>
          <a:p>
            <a:pPr lvl="0" algn="ctr">
              <a:lnSpc>
                <a:spcPct val="100000"/>
              </a:lnSpc>
              <a:spcAft>
                <a:spcPts val="0"/>
              </a:spcAft>
            </a:pPr>
            <a:r>
              <a:rPr lang="en-US" sz="1600" b="0" dirty="0" smtClean="0">
                <a:solidFill>
                  <a:schemeClr val="bg1"/>
                </a:solidFill>
              </a:rPr>
              <a:t>Adult protective </a:t>
            </a:r>
            <a:r>
              <a:rPr lang="en-US" sz="1600" dirty="0">
                <a:solidFill>
                  <a:schemeClr val="bg1"/>
                </a:solidFill>
              </a:rPr>
              <a:t>s</a:t>
            </a:r>
            <a:r>
              <a:rPr lang="en-US" sz="1600" b="0" dirty="0" smtClean="0">
                <a:solidFill>
                  <a:schemeClr val="bg1"/>
                </a:solidFill>
              </a:rPr>
              <a:t>ervices</a:t>
            </a:r>
          </a:p>
          <a:p>
            <a:pPr lvl="0" algn="ctr">
              <a:lnSpc>
                <a:spcPct val="100000"/>
              </a:lnSpc>
              <a:spcAft>
                <a:spcPts val="0"/>
              </a:spcAft>
            </a:pPr>
            <a:r>
              <a:rPr lang="en-US" sz="1600" dirty="0" smtClean="0">
                <a:solidFill>
                  <a:schemeClr val="bg1"/>
                </a:solidFill>
              </a:rPr>
              <a:t>Law enforcement</a:t>
            </a:r>
          </a:p>
          <a:p>
            <a:pPr lvl="0" algn="ctr">
              <a:lnSpc>
                <a:spcPct val="100000"/>
              </a:lnSpc>
              <a:spcAft>
                <a:spcPts val="0"/>
              </a:spcAft>
            </a:pPr>
            <a:r>
              <a:rPr lang="en-US" sz="1600" b="0" dirty="0" smtClean="0">
                <a:solidFill>
                  <a:schemeClr val="bg1"/>
                </a:solidFill>
              </a:rPr>
              <a:t>Foundations &amp; advocacy groups</a:t>
            </a:r>
          </a:p>
          <a:p>
            <a:pPr lvl="0" algn="ctr">
              <a:lnSpc>
                <a:spcPct val="100000"/>
              </a:lnSpc>
              <a:spcAft>
                <a:spcPts val="0"/>
              </a:spcAft>
            </a:pPr>
            <a:endParaRPr lang="en-US" sz="1450" b="0" i="1" dirty="0">
              <a:solidFill>
                <a:schemeClr val="bg1"/>
              </a:solidFill>
            </a:endParaRPr>
          </a:p>
        </p:txBody>
      </p:sp>
      <p:sp>
        <p:nvSpPr>
          <p:cNvPr id="7" name="TextBox 6"/>
          <p:cNvSpPr txBox="1"/>
          <p:nvPr/>
        </p:nvSpPr>
        <p:spPr>
          <a:xfrm>
            <a:off x="2667000" y="381002"/>
            <a:ext cx="3581400" cy="1600438"/>
          </a:xfrm>
          <a:prstGeom prst="rect">
            <a:avLst/>
          </a:prstGeom>
          <a:noFill/>
        </p:spPr>
        <p:txBody>
          <a:bodyPr wrap="square" rtlCol="0">
            <a:spAutoFit/>
          </a:bodyPr>
          <a:lstStyle/>
          <a:p>
            <a:pPr algn="ctr"/>
            <a:r>
              <a:rPr lang="en-US" sz="1600" b="1" u="sng" dirty="0" smtClean="0">
                <a:solidFill>
                  <a:schemeClr val="bg1"/>
                </a:solidFill>
              </a:rPr>
              <a:t>Societal</a:t>
            </a:r>
          </a:p>
          <a:p>
            <a:pPr lvl="0" algn="ctr"/>
            <a:r>
              <a:rPr lang="en-US" sz="1600" dirty="0">
                <a:solidFill>
                  <a:schemeClr val="bg1"/>
                </a:solidFill>
              </a:rPr>
              <a:t>Culture and </a:t>
            </a:r>
            <a:r>
              <a:rPr lang="en-US" sz="1600" dirty="0" smtClean="0">
                <a:solidFill>
                  <a:schemeClr val="bg1"/>
                </a:solidFill>
              </a:rPr>
              <a:t>values </a:t>
            </a:r>
            <a:endParaRPr lang="en-US" sz="1600" dirty="0">
              <a:solidFill>
                <a:schemeClr val="bg1"/>
              </a:solidFill>
            </a:endParaRPr>
          </a:p>
          <a:p>
            <a:pPr lvl="0" algn="ctr"/>
            <a:r>
              <a:rPr lang="en-US" sz="1600" dirty="0" smtClean="0">
                <a:solidFill>
                  <a:schemeClr val="bg1"/>
                </a:solidFill>
              </a:rPr>
              <a:t>Local</a:t>
            </a:r>
            <a:r>
              <a:rPr lang="en-US" sz="1600" dirty="0">
                <a:solidFill>
                  <a:schemeClr val="bg1"/>
                </a:solidFill>
              </a:rPr>
              <a:t>, state and national</a:t>
            </a:r>
            <a:r>
              <a:rPr lang="en-US" sz="1600" b="1" dirty="0">
                <a:solidFill>
                  <a:schemeClr val="bg1"/>
                </a:solidFill>
              </a:rPr>
              <a:t> </a:t>
            </a:r>
            <a:r>
              <a:rPr lang="en-US" sz="1600" dirty="0" smtClean="0">
                <a:solidFill>
                  <a:schemeClr val="bg1"/>
                </a:solidFill>
              </a:rPr>
              <a:t>regulators</a:t>
            </a:r>
            <a:r>
              <a:rPr lang="en-US" sz="1600" b="1" dirty="0" smtClean="0">
                <a:solidFill>
                  <a:schemeClr val="bg1"/>
                </a:solidFill>
              </a:rPr>
              <a:t> </a:t>
            </a:r>
          </a:p>
          <a:p>
            <a:pPr lvl="0" algn="ctr"/>
            <a:r>
              <a:rPr lang="en-US" sz="1600" dirty="0" smtClean="0">
                <a:solidFill>
                  <a:schemeClr val="bg1"/>
                </a:solidFill>
              </a:rPr>
              <a:t>Foundations &amp; advocacy groups</a:t>
            </a:r>
          </a:p>
          <a:p>
            <a:pPr algn="ctr"/>
            <a:endParaRPr lang="en-US" sz="1600" i="1" dirty="0" smtClean="0"/>
          </a:p>
          <a:p>
            <a:endParaRPr lang="en-US" dirty="0"/>
          </a:p>
        </p:txBody>
      </p:sp>
      <p:sp>
        <p:nvSpPr>
          <p:cNvPr id="9" name="TextBox 8"/>
          <p:cNvSpPr txBox="1"/>
          <p:nvPr/>
        </p:nvSpPr>
        <p:spPr>
          <a:xfrm>
            <a:off x="2933700" y="3414354"/>
            <a:ext cx="3048000" cy="1231053"/>
          </a:xfrm>
          <a:prstGeom prst="rect">
            <a:avLst/>
          </a:prstGeom>
          <a:noFill/>
        </p:spPr>
        <p:txBody>
          <a:bodyPr wrap="square" rtlCol="0">
            <a:spAutoFit/>
          </a:bodyPr>
          <a:lstStyle/>
          <a:p>
            <a:pPr algn="ctr"/>
            <a:r>
              <a:rPr lang="en-US" sz="1600" b="1" u="sng" dirty="0" smtClean="0">
                <a:solidFill>
                  <a:schemeClr val="bg1"/>
                </a:solidFill>
              </a:rPr>
              <a:t>Relationships</a:t>
            </a:r>
          </a:p>
          <a:p>
            <a:pPr algn="ctr"/>
            <a:r>
              <a:rPr lang="en-US" sz="1600" dirty="0" smtClean="0">
                <a:solidFill>
                  <a:schemeClr val="bg1"/>
                </a:solidFill>
              </a:rPr>
              <a:t>Formal and informal </a:t>
            </a:r>
          </a:p>
          <a:p>
            <a:pPr algn="ctr"/>
            <a:r>
              <a:rPr lang="en-US" sz="1600" dirty="0" smtClean="0">
                <a:solidFill>
                  <a:schemeClr val="bg1"/>
                </a:solidFill>
              </a:rPr>
              <a:t>Support </a:t>
            </a:r>
            <a:r>
              <a:rPr lang="en-US" sz="1600" i="1" dirty="0" smtClean="0">
                <a:solidFill>
                  <a:schemeClr val="bg1"/>
                </a:solidFill>
              </a:rPr>
              <a:t>(</a:t>
            </a:r>
            <a:r>
              <a:rPr lang="en-US" sz="1600" i="1" dirty="0">
                <a:solidFill>
                  <a:schemeClr val="bg1"/>
                </a:solidFill>
              </a:rPr>
              <a:t>f</a:t>
            </a:r>
            <a:r>
              <a:rPr lang="en-US" sz="1600" i="1" dirty="0" smtClean="0">
                <a:solidFill>
                  <a:schemeClr val="bg1"/>
                </a:solidFill>
              </a:rPr>
              <a:t>amily, friends, peers) </a:t>
            </a:r>
          </a:p>
          <a:p>
            <a:pPr algn="ctr"/>
            <a:r>
              <a:rPr lang="en-US" sz="1600" dirty="0" smtClean="0">
                <a:solidFill>
                  <a:schemeClr val="bg1"/>
                </a:solidFill>
              </a:rPr>
              <a:t>Health care professionals</a:t>
            </a:r>
          </a:p>
          <a:p>
            <a:pPr algn="ctr"/>
            <a:r>
              <a:rPr lang="en-US" sz="1600" dirty="0" smtClean="0">
                <a:solidFill>
                  <a:schemeClr val="bg1"/>
                </a:solidFill>
              </a:rPr>
              <a:t>Banking &amp; Financial Professionals</a:t>
            </a:r>
            <a:endParaRPr lang="en-US" sz="1600" dirty="0">
              <a:solidFill>
                <a:schemeClr val="bg1"/>
              </a:solidFill>
            </a:endParaRPr>
          </a:p>
        </p:txBody>
      </p:sp>
      <p:sp>
        <p:nvSpPr>
          <p:cNvPr id="10" name="TextBox 9"/>
          <p:cNvSpPr txBox="1"/>
          <p:nvPr/>
        </p:nvSpPr>
        <p:spPr>
          <a:xfrm>
            <a:off x="5867400" y="6236355"/>
            <a:ext cx="5029200" cy="598349"/>
          </a:xfrm>
          <a:prstGeom prst="rect">
            <a:avLst/>
          </a:prstGeom>
          <a:noFill/>
        </p:spPr>
        <p:txBody>
          <a:bodyPr wrap="square" rtlCol="0">
            <a:spAutoFit/>
          </a:bodyPr>
          <a:lstStyle/>
          <a:p>
            <a:r>
              <a:rPr lang="en-US" sz="1600" b="1" dirty="0" smtClean="0"/>
              <a:t>Whealthcare </a:t>
            </a:r>
          </a:p>
          <a:p>
            <a:r>
              <a:rPr lang="en-US" sz="1600" i="1" dirty="0" smtClean="0"/>
              <a:t>Achieve Financial Security with Aging</a:t>
            </a:r>
            <a:endParaRPr lang="en-US" sz="1600" i="1" dirty="0"/>
          </a:p>
        </p:txBody>
      </p:sp>
    </p:spTree>
    <p:extLst>
      <p:ext uri="{BB962C8B-B14F-4D97-AF65-F5344CB8AC3E}">
        <p14:creationId xmlns:p14="http://schemas.microsoft.com/office/powerpoint/2010/main" val="3307432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n w="0"/>
                <a:effectLst>
                  <a:outerShdw blurRad="38100" dist="19050" dir="2700000" algn="tl" rotWithShape="0">
                    <a:schemeClr val="dk1">
                      <a:alpha val="40000"/>
                    </a:schemeClr>
                  </a:outerShdw>
                </a:effectLst>
              </a:rPr>
              <a:t>Individual </a:t>
            </a:r>
          </a:p>
        </p:txBody>
      </p:sp>
      <p:sp>
        <p:nvSpPr>
          <p:cNvPr id="3" name="Content Placeholder 2"/>
          <p:cNvSpPr>
            <a:spLocks noGrp="1"/>
          </p:cNvSpPr>
          <p:nvPr>
            <p:ph idx="1"/>
          </p:nvPr>
        </p:nvSpPr>
        <p:spPr/>
        <p:txBody>
          <a:bodyPr>
            <a:normAutofit/>
          </a:bodyPr>
          <a:lstStyle/>
          <a:p>
            <a:r>
              <a:rPr lang="en-US" dirty="0" smtClean="0"/>
              <a:t>From accumulation to </a:t>
            </a:r>
            <a:r>
              <a:rPr lang="en-US" dirty="0" err="1" smtClean="0"/>
              <a:t>deccumulation</a:t>
            </a:r>
            <a:endParaRPr lang="en-US" dirty="0" smtClean="0"/>
          </a:p>
          <a:p>
            <a:r>
              <a:rPr lang="en-US" dirty="0" smtClean="0"/>
              <a:t>Health is a top priority and then wealth</a:t>
            </a:r>
          </a:p>
          <a:p>
            <a:r>
              <a:rPr lang="en-US" dirty="0"/>
              <a:t>Social isolation</a:t>
            </a:r>
          </a:p>
          <a:p>
            <a:r>
              <a:rPr lang="en-US" dirty="0" smtClean="0"/>
              <a:t>Aging brain</a:t>
            </a:r>
          </a:p>
          <a:p>
            <a:pPr lvl="1"/>
            <a:r>
              <a:rPr lang="en-US" dirty="0" smtClean="0"/>
              <a:t>changes in cognition caused by diseases</a:t>
            </a:r>
          </a:p>
          <a:p>
            <a:pPr lvl="1"/>
            <a:r>
              <a:rPr lang="en-US" dirty="0"/>
              <a:t>c</a:t>
            </a:r>
            <a:r>
              <a:rPr lang="en-US" dirty="0" smtClean="0"/>
              <a:t>hanges in cognition caused by aging </a:t>
            </a:r>
          </a:p>
          <a:p>
            <a:pPr lvl="1"/>
            <a:r>
              <a:rPr lang="en-US" dirty="0" smtClean="0"/>
              <a:t>changes </a:t>
            </a:r>
            <a:r>
              <a:rPr lang="en-US" dirty="0"/>
              <a:t>in emotional and time </a:t>
            </a:r>
            <a:r>
              <a:rPr lang="en-US" dirty="0" smtClean="0"/>
              <a:t>perspectives</a:t>
            </a:r>
          </a:p>
          <a:p>
            <a:pPr marL="0" indent="0">
              <a:buNone/>
            </a:pPr>
            <a:endParaRPr lang="en-US" sz="2800" dirty="0" smtClean="0"/>
          </a:p>
          <a:p>
            <a:pPr marL="0" indent="0">
              <a:buNone/>
            </a:pPr>
            <a:endParaRPr lang="en-US" dirty="0" smtClean="0"/>
          </a:p>
          <a:p>
            <a:endParaRPr lang="en-US" dirty="0"/>
          </a:p>
        </p:txBody>
      </p:sp>
    </p:spTree>
    <p:extLst>
      <p:ext uri="{BB962C8B-B14F-4D97-AF65-F5344CB8AC3E}">
        <p14:creationId xmlns:p14="http://schemas.microsoft.com/office/powerpoint/2010/main" val="18888231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YO5BU">
  <a:themeElements>
    <a:clrScheme name="">
      <a:dk1>
        <a:srgbClr val="414141"/>
      </a:dk1>
      <a:lt1>
        <a:srgbClr val="FFFFFF"/>
      </a:lt1>
      <a:dk2>
        <a:srgbClr val="063DE9"/>
      </a:dk2>
      <a:lt2>
        <a:srgbClr val="FAFD00"/>
      </a:lt2>
      <a:accent1>
        <a:srgbClr val="0028A0"/>
      </a:accent1>
      <a:accent2>
        <a:srgbClr val="FAFD00"/>
      </a:accent2>
      <a:accent3>
        <a:srgbClr val="AAAFF2"/>
      </a:accent3>
      <a:accent4>
        <a:srgbClr val="DADADA"/>
      </a:accent4>
      <a:accent5>
        <a:srgbClr val="AAACCD"/>
      </a:accent5>
      <a:accent6>
        <a:srgbClr val="E3E500"/>
      </a:accent6>
      <a:hlink>
        <a:srgbClr val="FE9B03"/>
      </a:hlink>
      <a:folHlink>
        <a:srgbClr val="CECECE"/>
      </a:folHlink>
    </a:clrScheme>
    <a:fontScheme name="MAYO5BU.po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MAYO5BU.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AYO5BU.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AYO5BU.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AYO5BU.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AYO5BU.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AYO5BU.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AYO5BU.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744</TotalTime>
  <Words>867</Words>
  <Application>Microsoft Office PowerPoint</Application>
  <PresentationFormat>On-screen Show (4:3)</PresentationFormat>
  <Paragraphs>159</Paragraphs>
  <Slides>22</Slides>
  <Notes>14</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MAYO5BU</vt:lpstr>
      <vt:lpstr>Assuring financial security with aging, or practicing whealthcare</vt:lpstr>
      <vt:lpstr>A Presidential Proclamation</vt:lpstr>
      <vt:lpstr>Financial security and cognitive health  in the aging population</vt:lpstr>
      <vt:lpstr>Whealthcare…</vt:lpstr>
      <vt:lpstr>Financial security and cognitive health  in the aging population</vt:lpstr>
      <vt:lpstr>Financial security and cognitive health  in the aging population</vt:lpstr>
      <vt:lpstr>PowerPoint Presentation</vt:lpstr>
      <vt:lpstr>PowerPoint Presentation</vt:lpstr>
      <vt:lpstr>Individual </vt:lpstr>
      <vt:lpstr>Longitudinal Age Changes</vt:lpstr>
      <vt:lpstr>Future Time Perspective declines over chronologic age</vt:lpstr>
      <vt:lpstr>Individual </vt:lpstr>
      <vt:lpstr>Relationships</vt:lpstr>
      <vt:lpstr>Relationships</vt:lpstr>
      <vt:lpstr>Community</vt:lpstr>
      <vt:lpstr>Community, or the case for the  multi-disciplinary team</vt:lpstr>
      <vt:lpstr>Societal</vt:lpstr>
      <vt:lpstr>Societal</vt:lpstr>
      <vt:lpstr>Practicing Whealthcare….</vt:lpstr>
      <vt:lpstr>Selected references</vt:lpstr>
      <vt:lpstr>Selected references</vt:lpstr>
      <vt:lpstr>Thank You!</vt:lpstr>
    </vt:vector>
  </TitlesOfParts>
  <Company>Penn Medicine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Hailu, Tigist</dc:creator>
  <cp:lastModifiedBy>Karlawish, Jason</cp:lastModifiedBy>
  <cp:revision>56</cp:revision>
  <cp:lastPrinted>2016-06-10T17:25:17Z</cp:lastPrinted>
  <dcterms:created xsi:type="dcterms:W3CDTF">2016-06-02T15:56:41Z</dcterms:created>
  <dcterms:modified xsi:type="dcterms:W3CDTF">2016-09-01T11:00:56Z</dcterms:modified>
</cp:coreProperties>
</file>